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15"/>
  </p:notesMasterIdLst>
  <p:handoutMasterIdLst>
    <p:handoutMasterId r:id="rId16"/>
  </p:handoutMasterIdLst>
  <p:sldIdLst>
    <p:sldId id="283" r:id="rId3"/>
    <p:sldId id="333" r:id="rId4"/>
    <p:sldId id="335" r:id="rId5"/>
    <p:sldId id="343" r:id="rId6"/>
    <p:sldId id="336" r:id="rId7"/>
    <p:sldId id="341" r:id="rId8"/>
    <p:sldId id="334" r:id="rId9"/>
    <p:sldId id="337" r:id="rId10"/>
    <p:sldId id="342" r:id="rId11"/>
    <p:sldId id="338" r:id="rId12"/>
    <p:sldId id="339" r:id="rId13"/>
    <p:sldId id="340" r:id="rId14"/>
  </p:sldIdLst>
  <p:sldSz cx="9144000" cy="5143500" type="screen16x9"/>
  <p:notesSz cx="6735763" cy="9866313"/>
  <p:defaultTextStyle>
    <a:defPPr>
      <a:defRPr lang="ru-RU"/>
    </a:defPPr>
    <a:lvl1pPr marL="0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5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4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D18B"/>
    <a:srgbClr val="2C1CFC"/>
    <a:srgbClr val="A40000"/>
    <a:srgbClr val="F79443"/>
    <a:srgbClr val="04CC1C"/>
    <a:srgbClr val="F373FD"/>
    <a:srgbClr val="EAC6C4"/>
    <a:srgbClr val="C63A3A"/>
    <a:srgbClr val="F2B8F6"/>
    <a:srgbClr val="FADA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660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8915121305068415E-2"/>
          <c:y val="0"/>
          <c:w val="0.89001691349366774"/>
          <c:h val="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 подлежат по возрасту</c:v>
                </c:pt>
              </c:strCache>
            </c:strRef>
          </c:tx>
          <c:spPr>
            <a:solidFill>
              <a:srgbClr val="A40000"/>
            </a:solidFill>
          </c:spPr>
          <c:invertIfNegative val="0"/>
          <c:dLbls>
            <c:dLbl>
              <c:idx val="0"/>
              <c:layout/>
              <c:dLblPos val="ctr"/>
              <c:showLegendKey val="0"/>
              <c:showVal val="0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bg1">
                        <a:lumMod val="85000"/>
                      </a:schemeClr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42.9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Охвачены другими осмотрами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r>
                      <a:rPr lang="ru-RU" sz="1000" b="1" dirty="0" smtClean="0">
                        <a:solidFill>
                          <a:schemeClr val="bg1"/>
                        </a:solidFill>
                      </a:rPr>
                      <a:t>Охвачены другими </a:t>
                    </a:r>
                    <a:r>
                      <a:rPr lang="ru-RU" sz="1000" b="1" dirty="0" err="1" smtClean="0">
                        <a:solidFill>
                          <a:schemeClr val="bg1"/>
                        </a:solidFill>
                      </a:rPr>
                      <a:t>профосмотрами</a:t>
                    </a:r>
                    <a:endParaRPr lang="en-US" sz="120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ctr"/>
              <c:showLegendKey val="0"/>
              <c:showVal val="0"/>
              <c:showCatName val="0"/>
              <c:showSerName val="1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21.7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Обследованы</c:v>
                </c:pt>
              </c:strCache>
            </c:strRef>
          </c:tx>
          <c:spPr>
            <a:solidFill>
              <a:srgbClr val="2C1CFC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Обследовано 149,6 тыс. взрослых  или </a:t>
                    </a:r>
                    <a:r>
                      <a:rPr lang="ru-RU" sz="1200" b="1" dirty="0" smtClean="0"/>
                      <a:t>92% </a:t>
                    </a:r>
                    <a:r>
                      <a:rPr lang="ru-RU" b="1" dirty="0" smtClean="0"/>
                      <a:t>от плана</a:t>
                    </a:r>
                    <a:endParaRPr lang="ru-RU" dirty="0"/>
                  </a:p>
                </c:rich>
              </c:tx>
              <c:dLblPos val="ctr"/>
              <c:showLegendKey val="0"/>
              <c:showVal val="0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solidFill>
                      <a:schemeClr val="bg1">
                        <a:lumMod val="85000"/>
                      </a:schemeClr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32.6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охвачены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0.1880874771653904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100"/>
        <c:axId val="77512704"/>
        <c:axId val="23419520"/>
      </c:barChart>
      <c:catAx>
        <c:axId val="77512704"/>
        <c:scaling>
          <c:orientation val="minMax"/>
        </c:scaling>
        <c:delete val="1"/>
        <c:axPos val="b"/>
        <c:majorTickMark val="out"/>
        <c:minorTickMark val="none"/>
        <c:tickLblPos val="nextTo"/>
        <c:crossAx val="23419520"/>
        <c:crosses val="autoZero"/>
        <c:auto val="1"/>
        <c:lblAlgn val="ctr"/>
        <c:lblOffset val="100"/>
        <c:noMultiLvlLbl val="0"/>
      </c:catAx>
      <c:valAx>
        <c:axId val="23419520"/>
        <c:scaling>
          <c:orientation val="minMax"/>
        </c:scaling>
        <c:delete val="1"/>
        <c:axPos val="l"/>
        <c:majorGridlines>
          <c:spPr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c:spPr>
        </c:majorGridlines>
        <c:numFmt formatCode="General" sourceLinked="1"/>
        <c:majorTickMark val="out"/>
        <c:minorTickMark val="none"/>
        <c:tickLblPos val="nextTo"/>
        <c:crossAx val="77512704"/>
        <c:crosses val="autoZero"/>
        <c:crossBetween val="between"/>
        <c:majorUnit val="20"/>
      </c:valAx>
      <c:spPr>
        <a:ln w="9525"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07588395139883"/>
          <c:y val="2.5222906427412296E-2"/>
          <c:w val="0.69564176413591172"/>
          <c:h val="0.70421928427705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выполнения годового плана</c:v>
                </c:pt>
              </c:strCache>
            </c:strRef>
          </c:tx>
          <c:spPr>
            <a:solidFill>
              <a:srgbClr val="0070C0"/>
            </a:soli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6.5321960111427947E-3"/>
                  <c:y val="1.95965880334283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7982940167141725E-3"/>
                  <c:y val="-3.9193176066856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5321960111427947E-3"/>
                  <c:y val="3.9193176066856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77398670380931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3547973407618628E-3"/>
                  <c:y val="-3.9193176066856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5321960111427947E-3"/>
                  <c:y val="-3.9193176066856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354797340761862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4.3547973407618628E-3"/>
                  <c:y val="3.9193176066856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3547973407618628E-3"/>
                  <c:y val="-3.9193176066856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6.5321960111427149E-3"/>
                  <c:y val="-1.95965880334283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8.709594681523725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Лист1!$A$2:$A$14</c:f>
              <c:strCache>
                <c:ptCount val="13"/>
                <c:pt idx="1">
                  <c:v>Красноярская РБ</c:v>
                </c:pt>
                <c:pt idx="2">
                  <c:v>Енотаевская РБ</c:v>
                </c:pt>
                <c:pt idx="3">
                  <c:v>Приволжская РБ</c:v>
                </c:pt>
                <c:pt idx="4">
                  <c:v>Камызякская РБ</c:v>
                </c:pt>
                <c:pt idx="5">
                  <c:v>Икрянинская РБ</c:v>
                </c:pt>
                <c:pt idx="6">
                  <c:v>Красноярская</c:v>
                </c:pt>
                <c:pt idx="7">
                  <c:v>Наримановская РБ</c:v>
                </c:pt>
                <c:pt idx="8">
                  <c:v>Черноярская РБ</c:v>
                </c:pt>
                <c:pt idx="9">
                  <c:v>Харабалинская РБ</c:v>
                </c:pt>
                <c:pt idx="10">
                  <c:v>Ахтубинская РБ</c:v>
                </c:pt>
                <c:pt idx="11">
                  <c:v>Лиманская РБ</c:v>
                </c:pt>
                <c:pt idx="12">
                  <c:v> ГБ ЗАТО Знаменск</c:v>
                </c:pt>
              </c:strCache>
            </c:strRef>
          </c:cat>
          <c:val>
            <c:numRef>
              <c:f>Лист1!$B$2:$B$14</c:f>
              <c:numCache>
                <c:formatCode>0.0</c:formatCode>
                <c:ptCount val="13"/>
                <c:pt idx="1">
                  <c:v>100.1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91</c:v>
                </c:pt>
                <c:pt idx="8">
                  <c:v>84.1</c:v>
                </c:pt>
                <c:pt idx="9">
                  <c:v>80.3</c:v>
                </c:pt>
                <c:pt idx="10">
                  <c:v>72.599999999999994</c:v>
                </c:pt>
                <c:pt idx="11">
                  <c:v>72.5</c:v>
                </c:pt>
                <c:pt idx="12">
                  <c:v>37.200000000000003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79505280"/>
        <c:axId val="79506816"/>
      </c:barChart>
      <c:catAx>
        <c:axId val="795052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9506816"/>
        <c:crosses val="autoZero"/>
        <c:auto val="1"/>
        <c:lblAlgn val="ctr"/>
        <c:lblOffset val="100"/>
        <c:noMultiLvlLbl val="0"/>
      </c:catAx>
      <c:valAx>
        <c:axId val="79506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95052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9794443990267"/>
          <c:y val="3.2645605625409364E-2"/>
          <c:w val="0.16425952671925342"/>
          <c:h val="0.23780133216253516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0576946178690455E-2"/>
          <c:w val="1"/>
          <c:h val="0.98942284190645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c:spPr>
          <c:dPt>
            <c:idx val="1"/>
            <c:bubble3D val="0"/>
            <c:spPr>
              <a:solidFill>
                <a:srgbClr val="FFC00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C63A3A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-0.21626863017770323"/>
                  <c:y val="0.1005037382170144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1976345615295115"/>
                  <c:y val="-0.3064153982890789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3018864007094184"/>
                  <c:y val="2.899900011109876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I группа</c:v>
                </c:pt>
                <c:pt idx="1">
                  <c:v>II группа</c:v>
                </c:pt>
                <c:pt idx="2">
                  <c:v>III группа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21</c:v>
                </c:pt>
                <c:pt idx="2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lang="ru-RU" sz="1200" b="1" kern="1200">
          <a:solidFill>
            <a:srgbClr val="002060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0.84004</cdr:x>
      <cdr:y>0.17115</cdr:y>
    </cdr:from>
    <cdr:to>
      <cdr:x>0.90403</cdr:x>
      <cdr:y>1</cdr:y>
    </cdr:to>
    <cdr:sp macro="" textlink="">
      <cdr:nvSpPr>
        <cdr:cNvPr id="2" name="Правая фигурная скобка 1"/>
        <cdr:cNvSpPr/>
      </cdr:nvSpPr>
      <cdr:spPr>
        <a:xfrm xmlns:a="http://schemas.openxmlformats.org/drawingml/2006/main">
          <a:off x="4254069" y="471507"/>
          <a:ext cx="324036" cy="2283350"/>
        </a:xfrm>
        <a:prstGeom xmlns:a="http://schemas.openxmlformats.org/drawingml/2006/main" prst="rightBrace">
          <a:avLst>
            <a:gd name="adj1" fmla="val 46239"/>
            <a:gd name="adj2" fmla="val 50000"/>
          </a:avLst>
        </a:prstGeom>
        <a:ln xmlns:a="http://schemas.openxmlformats.org/drawingml/2006/main" w="25400">
          <a:solidFill>
            <a:srgbClr val="2C1CFC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3600" dirty="0">
            <a:solidFill>
              <a:schemeClr val="tx2">
                <a:lumMod val="75000"/>
              </a:schemeClr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19565" cy="493789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625" y="2"/>
            <a:ext cx="2919565" cy="493789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A84CE39D-2231-4360-95B9-B88A1AF5204D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0948"/>
            <a:ext cx="2919565" cy="493789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625" y="9370948"/>
            <a:ext cx="2919565" cy="493789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80F63BA1-BE60-4E95-8E1D-A967288C11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726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8830" cy="493315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6" y="2"/>
            <a:ext cx="2918830" cy="493315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5D817399-D2B7-4C11-8ADC-0C646D2A501F}" type="datetimeFigureOut">
              <a:rPr lang="ru-RU" smtClean="0"/>
              <a:t>25.03.2014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7383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0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1287"/>
            <a:ext cx="2918830" cy="493315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6" y="9371287"/>
            <a:ext cx="2918830" cy="493315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6B616774-4B49-4FE8-A8D8-441CF148C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332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5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4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0963" y="741363"/>
            <a:ext cx="6573837" cy="3697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4C9F-5B92-401E-8314-9E3508056F2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0963" y="741363"/>
            <a:ext cx="6573837" cy="3697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16774-4B49-4FE8-A8D8-441CF148C09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35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0963" y="741363"/>
            <a:ext cx="6573837" cy="3697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16774-4B49-4FE8-A8D8-441CF148C09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076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16774-4B49-4FE8-A8D8-441CF148C094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61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0963" y="741363"/>
            <a:ext cx="6573837" cy="3697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16774-4B49-4FE8-A8D8-441CF148C09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629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0963" y="741363"/>
            <a:ext cx="6573837" cy="3697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16774-4B49-4FE8-A8D8-441CF148C09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605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0963" y="741363"/>
            <a:ext cx="6573837" cy="3697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4C9F-5B92-401E-8314-9E3508056F2C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05B10-92C9-4F68-9A02-55A3B418B111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94409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33D3-8102-49F9-93D7-C11BB90BB9FD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79455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AEFC-F8C1-457B-AB7B-88FEC7AC7C0E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315121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D1E2-6BBE-4FD8-BA96-B386990C14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FCB-3B34-46AF-8B2D-C26DFE093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71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40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D1E2-6BBE-4FD8-BA96-B386990C14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FCB-3B34-46AF-8B2D-C26DFE093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02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03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9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27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83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D1E2-6BBE-4FD8-BA96-B386990C14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FCB-3B34-46AF-8B2D-C26DFE093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12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CF94-33A9-462D-AB38-DFAD447057B5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795930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D1E2-6BBE-4FD8-BA96-B386990C14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FCB-3B34-46AF-8B2D-C26DFE0939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05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88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75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C2318-6A9B-4D84-A4D6-C0894036EF9F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36827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525F-85C0-4E3D-86A1-80B589DDC396}" type="datetime1">
              <a:rPr lang="ru-RU" smtClean="0"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451712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1E18-2F65-4D29-BCF8-5E8F6B16B223}" type="datetime1">
              <a:rPr lang="ru-RU" smtClean="0"/>
              <a:t>25.03.2014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161403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9F0F-52FC-4326-AAB8-1962D2F87229}" type="datetime1">
              <a:rPr lang="ru-RU" smtClean="0"/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78179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62D07-04B1-450F-B1BC-6486AFD19A4A}" type="datetime1">
              <a:rPr lang="ru-RU" smtClean="0"/>
              <a:t>25.03.2014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14585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B01B-965B-4A4E-95BC-43DC0B44318C}" type="datetime1">
              <a:rPr lang="ru-RU" smtClean="0"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979351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B8F3-75CD-4CCC-A375-60D73B9DBCDA}" type="datetime1">
              <a:rPr lang="ru-RU" smtClean="0"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54324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51491-ACBC-4867-B92D-453F8908E41B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8D2E0-3723-4ADF-A781-1F1B2E679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364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hf hdr="0" ftr="0" dt="0"/>
  <p:txStyles>
    <p:titleStyle>
      <a:lvl1pPr algn="ctr" defTabSz="91435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7CC0096-1860-4642-9CD2-0079EA5E7C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25.03.2014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31375A4-56A4-47D6-9801-199157203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0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o.mail.ru/search_images?q=%D0%B1%D0%BE%D0%BB%D0%B5%D0%B7%D0%BD%D0%B8%20%D1%81%D0%B8%D1%81%D1%82%D0%B5%D0%BC%D1%8B%20%D0%BA%D1%80%D0%BE%D0%B2%D0%BE%D0%BE%D0%B1%D1%80%D0%B0%D1%89%D0%B5%D0%BD%D0%B8%D1%8F%20%D0%BA%D0%B0%D1%80%D1%82%D0%B8%D0%BD%D0%BA%D0%B8&amp;fr=web&amp;rch=l&amp;jsa=1#w=626&amp;h=469&amp;s=75226&amp;pic=http%3A%2F%2Fwww.gorobzor.ru%2Fpublic%2Fnews%2Fimages%2F28958.jpg&amp;page=http%3A%2F%2Fwww.gorobzor.ru%2Fnews%2Fproisshestviya%2Fv-bashkirii-prohodit-akciya-mobilnyy-kardiolog-21-08-2013&amp;pretty=http%3A%2F%2Fgorobzor.ru&amp;descr=%D0%92%20%D0%91%D0%B0%D1%88%D0%BA%D0%B8%D1%80%D0%B8%D0%B8%20%D0%BF%D1%80%D0%BE%D1%85%D0%BE%D0%B4%D0%B8%D1%82%20%D0%B0%D0%BA%D1%86%D0%B8%D1%8F%20%C2%AB%D0%9C%D0%BE%D0%B1%D0%B8%D0%BB%D1%8C%D0%BD%D1%8B%D0%B9%20%D0%BA%D0%B0%D1%80%D0%B4%D0%B8%D0%BE%D0%BB%D0%BE%D0%B3%C2%BB....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497891"/>
            <a:ext cx="8640960" cy="504130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36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/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Министр здравоохранения Астраханской области </a:t>
            </a:r>
          </a:p>
          <a:p>
            <a:pPr algn="r"/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И.Е. Квятковский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0"/>
            <a:ext cx="7668344" cy="10595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</a:rPr>
              <a:t>Министерство здравоохранения 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Астраханской области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3" y="1167594"/>
            <a:ext cx="8640961" cy="3186354"/>
          </a:xfrm>
          <a:prstGeom prst="rect">
            <a:avLst/>
          </a:prstGeom>
          <a:gradFill>
            <a:gsLst>
              <a:gs pos="0">
                <a:schemeClr val="tx2"/>
              </a:gs>
              <a:gs pos="38000">
                <a:schemeClr val="tx2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2400" b="1">
                <a:solidFill>
                  <a:prstClr val="white"/>
                </a:solidFill>
                <a:latin typeface="Cambria Math" pitchFamily="18" charset="0"/>
                <a:ea typeface="Cambria Math" pitchFamily="18" charset="0"/>
              </a:defRPr>
            </a:lvl1pPr>
          </a:lstStyle>
          <a:p>
            <a:pPr algn="r"/>
            <a:r>
              <a:rPr lang="ru-RU" sz="3600" dirty="0">
                <a:latin typeface="Calibri" pitchFamily="34" charset="0"/>
                <a:cs typeface="Calibri" pitchFamily="34" charset="0"/>
              </a:rPr>
              <a:t>О </a:t>
            </a:r>
            <a:r>
              <a:rPr lang="ru-RU" sz="3600" dirty="0">
                <a:latin typeface="Calibri" pitchFamily="34" charset="0"/>
                <a:cs typeface="Calibri" pitchFamily="34" charset="0"/>
              </a:rPr>
              <a:t>диспансеризации определенных групп взрослого населения в районах Астраханской области </a:t>
            </a:r>
          </a:p>
          <a:p>
            <a:pPr algn="r"/>
            <a:r>
              <a:rPr lang="ru-RU" sz="3600" dirty="0">
                <a:latin typeface="Calibri" pitchFamily="34" charset="0"/>
                <a:cs typeface="Calibri" pitchFamily="34" charset="0"/>
              </a:rPr>
              <a:t>п</a:t>
            </a:r>
            <a:r>
              <a:rPr lang="ru-RU" sz="3600" dirty="0">
                <a:latin typeface="Calibri" pitchFamily="34" charset="0"/>
                <a:cs typeface="Calibri" pitchFamily="34" charset="0"/>
              </a:rPr>
              <a:t>о итогам 2013 года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22" y="2679764"/>
            <a:ext cx="1875525" cy="162775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7474"/>
            <a:ext cx="1296144" cy="97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9245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331640" y="8239"/>
            <a:ext cx="1428750" cy="10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ru-RU" sz="2400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1378075" y="-10268"/>
            <a:ext cx="7755260" cy="85382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spcBef>
                <a:spcPct val="0"/>
              </a:spcBef>
              <a:buNone/>
              <a:defRPr lang="ru-RU" sz="2200" i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sz="2400" b="1" dirty="0" smtClean="0">
                <a:solidFill>
                  <a:prstClr val="white"/>
                </a:solidFill>
              </a:rPr>
              <a:t>Итоги  диспансеризация  </a:t>
            </a:r>
            <a:endParaRPr sz="2400" b="1" dirty="0">
              <a:solidFill>
                <a:prstClr val="white"/>
              </a:solidFill>
            </a:endParaRPr>
          </a:p>
          <a:p>
            <a:r>
              <a:rPr sz="2400" b="1" dirty="0">
                <a:solidFill>
                  <a:prstClr val="white"/>
                </a:solidFill>
              </a:rPr>
              <a:t>определенных групп взрослого населения</a:t>
            </a:r>
          </a:p>
        </p:txBody>
      </p:sp>
      <p:sp>
        <p:nvSpPr>
          <p:cNvPr id="11" name="Номер слайда 16"/>
          <p:cNvSpPr txBox="1">
            <a:spLocks/>
          </p:cNvSpPr>
          <p:nvPr/>
        </p:nvSpPr>
        <p:spPr>
          <a:xfrm>
            <a:off x="8697765" y="4894008"/>
            <a:ext cx="395536" cy="21269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B60286-A7D2-4AAA-97EE-AB9D49FBA57F}" type="slidenum">
              <a:rPr lang="ru-RU" sz="1400" i="1">
                <a:solidFill>
                  <a:prstClr val="black"/>
                </a:solidFill>
              </a:rPr>
              <a:pPr/>
              <a:t>10</a:t>
            </a:fld>
            <a:endParaRPr lang="ru-RU" sz="1400" i="1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5" y="8237"/>
            <a:ext cx="964561" cy="907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48064" y="3285444"/>
            <a:ext cx="3985271" cy="150810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150" b="1" dirty="0">
                <a:solidFill>
                  <a:srgbClr val="002060"/>
                </a:solidFill>
              </a:rPr>
              <a:t>Среди </a:t>
            </a:r>
            <a:r>
              <a:rPr lang="ru-RU" sz="1150" b="1" dirty="0">
                <a:solidFill>
                  <a:srgbClr val="002060"/>
                </a:solidFill>
              </a:rPr>
              <a:t>обследованных</a:t>
            </a:r>
            <a:r>
              <a:rPr lang="ru-RU" sz="1150" b="1" dirty="0">
                <a:solidFill>
                  <a:srgbClr val="002060"/>
                </a:solidFill>
              </a:rPr>
              <a:t>:</a:t>
            </a:r>
          </a:p>
          <a:p>
            <a:r>
              <a:rPr lang="ru-RU" sz="1150" b="1" dirty="0" smtClean="0">
                <a:solidFill>
                  <a:srgbClr val="A40000"/>
                </a:solidFill>
              </a:rPr>
              <a:t>37</a:t>
            </a:r>
            <a:r>
              <a:rPr lang="ru-RU" sz="1150" b="1" dirty="0">
                <a:solidFill>
                  <a:srgbClr val="A40000"/>
                </a:solidFill>
              </a:rPr>
              <a:t>% </a:t>
            </a:r>
            <a:r>
              <a:rPr lang="ru-RU" sz="1150" b="1" dirty="0" smtClean="0">
                <a:solidFill>
                  <a:srgbClr val="002060"/>
                </a:solidFill>
              </a:rPr>
              <a:t>направлены </a:t>
            </a:r>
            <a:endParaRPr lang="ru-RU" sz="1150" b="1" dirty="0">
              <a:solidFill>
                <a:srgbClr val="002060"/>
              </a:solidFill>
            </a:endParaRPr>
          </a:p>
          <a:p>
            <a:r>
              <a:rPr lang="ru-RU" sz="1150" b="1" dirty="0">
                <a:solidFill>
                  <a:srgbClr val="002060"/>
                </a:solidFill>
              </a:rPr>
              <a:t>на II (</a:t>
            </a:r>
            <a:r>
              <a:rPr lang="ru-RU" sz="1150" b="1" dirty="0" smtClean="0">
                <a:solidFill>
                  <a:srgbClr val="002060"/>
                </a:solidFill>
              </a:rPr>
              <a:t>углубленный) этап </a:t>
            </a:r>
            <a:r>
              <a:rPr lang="ru-RU" sz="1150" b="1" dirty="0">
                <a:solidFill>
                  <a:srgbClr val="002060"/>
                </a:solidFill>
              </a:rPr>
              <a:t>диспансеризации </a:t>
            </a:r>
            <a:r>
              <a:rPr lang="ru-RU" sz="1150" b="1" dirty="0" smtClean="0">
                <a:solidFill>
                  <a:srgbClr val="002060"/>
                </a:solidFill>
              </a:rPr>
              <a:t>(</a:t>
            </a:r>
            <a:r>
              <a:rPr lang="ru-RU" sz="1150" b="1" dirty="0">
                <a:solidFill>
                  <a:srgbClr val="002060"/>
                </a:solidFill>
              </a:rPr>
              <a:t>РФ – 20%)</a:t>
            </a:r>
          </a:p>
          <a:p>
            <a:r>
              <a:rPr lang="ru-RU" sz="1150" b="1" dirty="0">
                <a:solidFill>
                  <a:srgbClr val="A40000"/>
                </a:solidFill>
              </a:rPr>
              <a:t>30%</a:t>
            </a:r>
            <a:r>
              <a:rPr lang="ru-RU" sz="1150" b="1" dirty="0">
                <a:solidFill>
                  <a:srgbClr val="002060"/>
                </a:solidFill>
              </a:rPr>
              <a:t> </a:t>
            </a:r>
            <a:r>
              <a:rPr lang="ru-RU" sz="1150" b="1" dirty="0" smtClean="0">
                <a:solidFill>
                  <a:srgbClr val="002060"/>
                </a:solidFill>
              </a:rPr>
              <a:t>назначено </a:t>
            </a:r>
            <a:r>
              <a:rPr lang="ru-RU" sz="1150" b="1" dirty="0">
                <a:solidFill>
                  <a:srgbClr val="002060"/>
                </a:solidFill>
              </a:rPr>
              <a:t>лечение (РФ – 21%)</a:t>
            </a:r>
          </a:p>
          <a:p>
            <a:r>
              <a:rPr lang="ru-RU" sz="1150" b="1" dirty="0">
                <a:solidFill>
                  <a:srgbClr val="C00000"/>
                </a:solidFill>
              </a:rPr>
              <a:t>5% </a:t>
            </a:r>
            <a:r>
              <a:rPr lang="ru-RU" sz="1150" b="1" dirty="0" smtClean="0">
                <a:solidFill>
                  <a:srgbClr val="002060"/>
                </a:solidFill>
              </a:rPr>
              <a:t>назначены </a:t>
            </a:r>
            <a:r>
              <a:rPr lang="ru-RU" sz="1150" b="1" dirty="0">
                <a:solidFill>
                  <a:srgbClr val="002060"/>
                </a:solidFill>
              </a:rPr>
              <a:t>дополнительные исследования </a:t>
            </a:r>
            <a:r>
              <a:rPr lang="ru-RU" sz="1150" b="1" dirty="0" smtClean="0">
                <a:solidFill>
                  <a:srgbClr val="002060"/>
                </a:solidFill>
              </a:rPr>
              <a:t>(</a:t>
            </a:r>
            <a:r>
              <a:rPr lang="ru-RU" sz="1150" b="1" dirty="0">
                <a:solidFill>
                  <a:srgbClr val="002060"/>
                </a:solidFill>
              </a:rPr>
              <a:t>РФ – 3,4%)</a:t>
            </a:r>
          </a:p>
          <a:p>
            <a:r>
              <a:rPr lang="ru-RU" sz="1150" b="1" dirty="0">
                <a:solidFill>
                  <a:srgbClr val="C00000"/>
                </a:solidFill>
              </a:rPr>
              <a:t>4%</a:t>
            </a:r>
            <a:r>
              <a:rPr lang="ru-RU" sz="1150" b="1" dirty="0">
                <a:solidFill>
                  <a:srgbClr val="002060"/>
                </a:solidFill>
              </a:rPr>
              <a:t> </a:t>
            </a:r>
            <a:r>
              <a:rPr lang="ru-RU" sz="1150" b="1" dirty="0" smtClean="0">
                <a:solidFill>
                  <a:srgbClr val="002060"/>
                </a:solidFill>
              </a:rPr>
              <a:t>направлены </a:t>
            </a:r>
            <a:r>
              <a:rPr lang="ru-RU" sz="1150" b="1" dirty="0">
                <a:solidFill>
                  <a:srgbClr val="002060"/>
                </a:solidFill>
              </a:rPr>
              <a:t>на санаторно-курортное лечение (РФ – 2,6)</a:t>
            </a:r>
          </a:p>
          <a:p>
            <a:r>
              <a:rPr lang="ru-RU" sz="1150" b="1" dirty="0">
                <a:solidFill>
                  <a:srgbClr val="C00000"/>
                </a:solidFill>
              </a:rPr>
              <a:t>0,6%</a:t>
            </a:r>
            <a:r>
              <a:rPr lang="ru-RU" sz="1150" b="1" dirty="0">
                <a:solidFill>
                  <a:srgbClr val="002060"/>
                </a:solidFill>
              </a:rPr>
              <a:t> </a:t>
            </a:r>
            <a:r>
              <a:rPr lang="ru-RU" sz="1150" b="1" dirty="0" smtClean="0">
                <a:solidFill>
                  <a:srgbClr val="002060"/>
                </a:solidFill>
              </a:rPr>
              <a:t>направлены </a:t>
            </a:r>
            <a:r>
              <a:rPr lang="ru-RU" sz="1150" b="1" dirty="0">
                <a:solidFill>
                  <a:srgbClr val="002060"/>
                </a:solidFill>
              </a:rPr>
              <a:t>для получения специализированной (высокотехнологичной) медицинской </a:t>
            </a:r>
            <a:r>
              <a:rPr lang="ru-RU" sz="1150" b="1" dirty="0" smtClean="0">
                <a:solidFill>
                  <a:srgbClr val="002060"/>
                </a:solidFill>
              </a:rPr>
              <a:t>помощи (РФ – 0,1%)</a:t>
            </a:r>
            <a:endParaRPr lang="ru-RU" sz="115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94830270"/>
              </p:ext>
            </p:extLst>
          </p:nvPr>
        </p:nvGraphicFramePr>
        <p:xfrm>
          <a:off x="4932040" y="1612132"/>
          <a:ext cx="2768773" cy="1463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508104" y="1203598"/>
            <a:ext cx="3456384" cy="36933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Установлены группы здоровья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916280"/>
              </p:ext>
            </p:extLst>
          </p:nvPr>
        </p:nvGraphicFramePr>
        <p:xfrm>
          <a:off x="195322" y="1131593"/>
          <a:ext cx="4680520" cy="366195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60174"/>
                <a:gridCol w="845275"/>
                <a:gridCol w="1090357"/>
                <a:gridCol w="1184714"/>
              </a:tblGrid>
              <a:tr h="724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медицинской организации</a:t>
                      </a:r>
                      <a:endParaRPr lang="ru-RU" sz="11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1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sz="11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1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sz="11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lang="ru-RU" sz="11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1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Харабалинская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35,9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19,4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Черноярская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24,5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Ахтубинская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13,2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 ЗАТО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Знаменск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16,1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Володарская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19,3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49,6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Енотаевская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23,3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Икрянинская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22,9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Камызякская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Красноярская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39,5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42,3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Лиманская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8,9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26,0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Наримановская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29,1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44,7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Приволжская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15,3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54,5</a:t>
                      </a:r>
                      <a:endParaRPr lang="ru-RU" sz="11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818" marR="46818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Скругленный прямоугольник 17"/>
          <p:cNvSpPr/>
          <p:nvPr/>
        </p:nvSpPr>
        <p:spPr>
          <a:xfrm>
            <a:off x="7596336" y="1923678"/>
            <a:ext cx="1352949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r>
              <a:rPr lang="ru-RU" sz="1000" dirty="0" smtClean="0">
                <a:solidFill>
                  <a:srgbClr val="002060"/>
                </a:solidFill>
              </a:rPr>
              <a:t>По РФ:</a:t>
            </a:r>
          </a:p>
          <a:p>
            <a:pPr algn="ctr">
              <a:defRPr/>
            </a:pPr>
            <a:r>
              <a:rPr lang="en-US" sz="1000" dirty="0" smtClean="0">
                <a:solidFill>
                  <a:srgbClr val="002060"/>
                </a:solidFill>
              </a:rPr>
              <a:t>I</a:t>
            </a:r>
            <a:r>
              <a:rPr lang="ru-RU" sz="1000" dirty="0" smtClean="0">
                <a:solidFill>
                  <a:srgbClr val="002060"/>
                </a:solidFill>
              </a:rPr>
              <a:t> группа – 32,8%</a:t>
            </a:r>
          </a:p>
          <a:p>
            <a:pPr algn="ctr">
              <a:defRPr/>
            </a:pPr>
            <a:r>
              <a:rPr lang="en-US" sz="1000" dirty="0" smtClean="0">
                <a:solidFill>
                  <a:srgbClr val="002060"/>
                </a:solidFill>
              </a:rPr>
              <a:t>II</a:t>
            </a:r>
            <a:r>
              <a:rPr lang="ru-RU" sz="1000" dirty="0" smtClean="0">
                <a:solidFill>
                  <a:srgbClr val="002060"/>
                </a:solidFill>
              </a:rPr>
              <a:t> группа – 23,1%</a:t>
            </a:r>
          </a:p>
          <a:p>
            <a:pPr algn="ctr">
              <a:defRPr/>
            </a:pPr>
            <a:r>
              <a:rPr lang="en-US" sz="1000" dirty="0" smtClean="0">
                <a:solidFill>
                  <a:srgbClr val="002060"/>
                </a:solidFill>
              </a:rPr>
              <a:t>III</a:t>
            </a:r>
            <a:r>
              <a:rPr lang="ru-RU" sz="1000" dirty="0" smtClean="0">
                <a:solidFill>
                  <a:srgbClr val="002060"/>
                </a:solidFill>
              </a:rPr>
              <a:t> группа – 43,7%</a:t>
            </a:r>
            <a:endParaRPr lang="ru-RU" sz="1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7224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9742" y="1401620"/>
            <a:ext cx="8604749" cy="81009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/>
          <a:p>
            <a:pPr algn="ctr"/>
            <a:r>
              <a:rPr lang="ru-RU" sz="2000" b="1" dirty="0">
                <a:solidFill>
                  <a:srgbClr val="003192"/>
                </a:solidFill>
                <a:latin typeface="Cambria Math" pitchFamily="18" charset="0"/>
                <a:ea typeface="Cambria Math" pitchFamily="18" charset="0"/>
              </a:rPr>
              <a:t>Проведение мероприятий, направленных на информирование граждан о факторах риска для их здоровья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604448" y="4865100"/>
            <a:ext cx="539552" cy="273844"/>
          </a:xfrm>
        </p:spPr>
        <p:txBody>
          <a:bodyPr/>
          <a:lstStyle/>
          <a:p>
            <a:fld id="{29B60286-A7D2-4AAA-97EE-AB9D49FBA57F}" type="slidenum">
              <a:rPr sz="1400">
                <a:solidFill>
                  <a:prstClr val="black"/>
                </a:solidFill>
              </a:rPr>
              <a:pPr/>
              <a:t>11</a:t>
            </a:fld>
            <a:endParaRPr sz="1400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9741" y="2463738"/>
            <a:ext cx="8490117" cy="6840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/>
          <a:p>
            <a:pPr algn="ctr"/>
            <a:r>
              <a:rPr lang="ru-RU" sz="2000" b="1" dirty="0">
                <a:solidFill>
                  <a:srgbClr val="003192"/>
                </a:solidFill>
                <a:latin typeface="Cambria Math" pitchFamily="18" charset="0"/>
                <a:ea typeface="Cambria Math" pitchFamily="18" charset="0"/>
              </a:rPr>
              <a:t>Осуществление мероприятий по предупреждению заболеваний, в том числе социально значимых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87624" y="141481"/>
            <a:ext cx="7776864" cy="69053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2200" i="1" kern="12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400" b="1" dirty="0">
                <a:solidFill>
                  <a:prstClr val="white"/>
                </a:solidFill>
              </a:rPr>
              <a:t>Р</a:t>
            </a:r>
            <a:r>
              <a:rPr lang="ru-RU" sz="2400" b="1" dirty="0">
                <a:solidFill>
                  <a:prstClr val="white"/>
                </a:solidFill>
              </a:rPr>
              <a:t>о</a:t>
            </a:r>
            <a:r>
              <a:rPr sz="2400" b="1" dirty="0">
                <a:solidFill>
                  <a:prstClr val="white"/>
                </a:solidFill>
              </a:rPr>
              <a:t>ль органов местного самоуправления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2402"/>
            <a:ext cx="969963" cy="731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02365" y="3237824"/>
            <a:ext cx="8490117" cy="7020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/>
          <a:p>
            <a:pPr algn="ctr"/>
            <a:r>
              <a:rPr lang="ru-RU" sz="2000" b="1">
                <a:solidFill>
                  <a:srgbClr val="003192"/>
                </a:solidFill>
                <a:latin typeface="Cambria Math" pitchFamily="18" charset="0"/>
                <a:ea typeface="Cambria Math" pitchFamily="18" charset="0"/>
              </a:rPr>
              <a:t>Ведение пропаганды здорового образа жизни</a:t>
            </a:r>
            <a:endParaRPr lang="ru-RU" sz="2000" b="1" dirty="0">
              <a:solidFill>
                <a:srgbClr val="003192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4101920"/>
            <a:ext cx="8490117" cy="7020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/>
          <a:p>
            <a:pPr algn="ctr"/>
            <a:r>
              <a:rPr lang="ru-RU" sz="2000" b="1" dirty="0">
                <a:solidFill>
                  <a:srgbClr val="003192"/>
                </a:solidFill>
                <a:latin typeface="Cambria Math" pitchFamily="18" charset="0"/>
                <a:ea typeface="Cambria Math" pitchFamily="18" charset="0"/>
              </a:rPr>
              <a:t>Создание условий для ведения здорового образа жизни, занятий физической культурой и спортом</a:t>
            </a:r>
            <a:endParaRPr lang="ru-RU" sz="2000" b="1" dirty="0">
              <a:solidFill>
                <a:srgbClr val="003192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5800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497891"/>
            <a:ext cx="8640960" cy="504130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36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/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Министр здравоохранения Астраханской области </a:t>
            </a:r>
          </a:p>
          <a:p>
            <a:pPr algn="r"/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И.Е. Квятковский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0"/>
            <a:ext cx="7668344" cy="10595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prstClr val="white"/>
                </a:solidFill>
              </a:rPr>
              <a:t>Министерство здравоохранения </a:t>
            </a:r>
          </a:p>
          <a:p>
            <a:r>
              <a:rPr lang="ru-RU" sz="2800" b="1" dirty="0">
                <a:solidFill>
                  <a:prstClr val="white"/>
                </a:solidFill>
              </a:rPr>
              <a:t>Астраханской области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3" y="1167594"/>
            <a:ext cx="8640961" cy="3186354"/>
          </a:xfrm>
          <a:prstGeom prst="rect">
            <a:avLst/>
          </a:prstGeom>
          <a:gradFill>
            <a:gsLst>
              <a:gs pos="0">
                <a:schemeClr val="tx2"/>
              </a:gs>
              <a:gs pos="38000">
                <a:schemeClr val="tx2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2400" b="1">
                <a:solidFill>
                  <a:prstClr val="white"/>
                </a:solidFill>
                <a:latin typeface="Cambria Math" pitchFamily="18" charset="0"/>
                <a:ea typeface="Cambria Math" pitchFamily="18" charset="0"/>
              </a:defRPr>
            </a:lvl1pPr>
          </a:lstStyle>
          <a:p>
            <a:pPr algn="r"/>
            <a:r>
              <a:rPr lang="ru-RU" sz="3600" dirty="0">
                <a:latin typeface="Calibri" pitchFamily="34" charset="0"/>
                <a:cs typeface="Calibri" pitchFamily="34" charset="0"/>
              </a:rPr>
              <a:t>О диспансеризации определенных групп взрослого населения в районах Астраханской области </a:t>
            </a:r>
          </a:p>
          <a:p>
            <a:pPr algn="r"/>
            <a:r>
              <a:rPr lang="ru-RU" sz="3600" dirty="0">
                <a:latin typeface="Calibri" pitchFamily="34" charset="0"/>
                <a:cs typeface="Calibri" pitchFamily="34" charset="0"/>
              </a:rPr>
              <a:t>по итогам 2013 года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22" y="2679764"/>
            <a:ext cx="1875525" cy="162775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7474"/>
            <a:ext cx="1296144" cy="97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8745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8D2E0-3723-4ADF-A781-1F1B2E679A48}" type="slidenum">
              <a:rPr lang="ru-RU" smtClean="0"/>
              <a:t>2</a:t>
            </a:fld>
            <a:endParaRPr lang="ru-RU"/>
          </a:p>
        </p:txBody>
      </p:sp>
      <p:pic>
        <p:nvPicPr>
          <p:cNvPr id="3" name="Picture 10" descr="http://www.vitamin21veka.wellnet.me/attachments/Image/kartinka/disk_zd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20" y="915567"/>
            <a:ext cx="456168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75656" y="0"/>
            <a:ext cx="7668344" cy="7355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</a:rPr>
              <a:t>Профилактическая направленность медицины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468"/>
            <a:ext cx="1008112" cy="75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5292083" y="1113589"/>
            <a:ext cx="3415251" cy="3780420"/>
            <a:chOff x="5610454" y="1113589"/>
            <a:chExt cx="3415251" cy="378042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610454" y="2157321"/>
              <a:ext cx="2623162" cy="1163029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I</a:t>
              </a:r>
              <a:r>
                <a:rPr lang="ru-RU" b="1" dirty="0" smtClean="0">
                  <a:solidFill>
                    <a:srgbClr val="002060"/>
                  </a:solidFill>
                </a:rPr>
                <a:t> этап</a:t>
              </a:r>
            </a:p>
            <a:p>
              <a:pPr algn="ctr"/>
              <a:r>
                <a:rPr lang="ru-RU" sz="1400" b="1" dirty="0">
                  <a:solidFill>
                    <a:srgbClr val="002060"/>
                  </a:solidFill>
                </a:rPr>
                <a:t>Осмотр</a:t>
              </a:r>
            </a:p>
            <a:p>
              <a:pPr algn="ctr"/>
              <a:r>
                <a:rPr lang="ru-RU" sz="1400" b="1" dirty="0">
                  <a:solidFill>
                    <a:srgbClr val="002060"/>
                  </a:solidFill>
                </a:rPr>
                <a:t>врачами-специалистами, медицинские исследования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7" name="Стрелка углом 6"/>
            <p:cNvSpPr/>
            <p:nvPr/>
          </p:nvSpPr>
          <p:spPr>
            <a:xfrm rot="10800000">
              <a:off x="8237861" y="1880409"/>
              <a:ext cx="761212" cy="2492204"/>
            </a:xfrm>
            <a:prstGeom prst="bentArrow">
              <a:avLst>
                <a:gd name="adj1" fmla="val 19652"/>
                <a:gd name="adj2" fmla="val 20584"/>
                <a:gd name="adj3" fmla="val 35191"/>
                <a:gd name="adj4" fmla="val 35610"/>
              </a:avLst>
            </a:pr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  <a:ln/>
            <a:effectLst>
              <a:outerShdw blurRad="40000" dist="23000" dir="5400000" rotWithShape="0">
                <a:srgbClr val="000000">
                  <a:alpha val="35000"/>
                </a:srgbClr>
              </a:outerShdw>
              <a:softEdge rad="3175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ctr"/>
              <a:endParaRPr lang="ru-RU" sz="1600"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0" name="Стрелка углом 9"/>
            <p:cNvSpPr/>
            <p:nvPr/>
          </p:nvSpPr>
          <p:spPr>
            <a:xfrm rot="10800000">
              <a:off x="8233916" y="1825027"/>
              <a:ext cx="765157" cy="1052265"/>
            </a:xfrm>
            <a:prstGeom prst="bentArrow">
              <a:avLst>
                <a:gd name="adj1" fmla="val 19652"/>
                <a:gd name="adj2" fmla="val 20584"/>
                <a:gd name="adj3" fmla="val 35191"/>
                <a:gd name="adj4" fmla="val 35610"/>
              </a:avLst>
            </a:pr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  <a:ln/>
            <a:effectLst>
              <a:outerShdw blurRad="40000" dist="23000" dir="5400000" rotWithShape="0">
                <a:srgbClr val="000000">
                  <a:alpha val="35000"/>
                </a:srgbClr>
              </a:outerShdw>
              <a:softEdge rad="3175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ctr"/>
              <a:endParaRPr lang="ru-RU" sz="1600"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622582" y="1113589"/>
              <a:ext cx="3403123" cy="822203"/>
            </a:xfrm>
            <a:prstGeom prst="flowChartAlternateProcess">
              <a:avLst/>
            </a:pr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  <a:ln/>
            <a:effectLst>
              <a:outerShdw blurRad="40000" dist="23000" dir="5400000" rotWithShape="0">
                <a:srgbClr val="000000">
                  <a:alpha val="35000"/>
                </a:srgbClr>
              </a:outerShdw>
              <a:softEdge rad="3175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ru-RU"/>
              </a:defPPr>
              <a:lvl1pPr algn="ctr">
                <a:defRPr b="1">
                  <a:solidFill>
                    <a:prstClr val="white"/>
                  </a:solidFill>
                  <a:latin typeface="Arial" panose="020B0604020202020204" pitchFamily="34" charset="0"/>
                  <a:ea typeface="Cambria Math" pitchFamily="18" charset="0"/>
                  <a:cs typeface="Arial" panose="020B0604020202020204" pitchFamily="34" charset="0"/>
                </a:defRPr>
              </a:lvl1pPr>
            </a:lstStyle>
            <a:p>
              <a:r>
                <a:rPr lang="ru-RU" sz="1600" dirty="0"/>
                <a:t>Диспансеризация определенных групп взрослого населения</a:t>
              </a:r>
              <a:endParaRPr lang="ru-RU" sz="160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697497" y="3696669"/>
              <a:ext cx="2569902" cy="11973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II </a:t>
              </a:r>
              <a:r>
                <a:rPr lang="ru-RU" b="1" dirty="0" smtClean="0">
                  <a:solidFill>
                    <a:srgbClr val="002060"/>
                  </a:solidFill>
                </a:rPr>
                <a:t>этап</a:t>
              </a:r>
            </a:p>
            <a:p>
              <a:pPr algn="ctr"/>
              <a:r>
                <a:rPr lang="ru-RU" sz="1400" b="1" dirty="0">
                  <a:solidFill>
                    <a:srgbClr val="002060"/>
                  </a:solidFill>
                </a:rPr>
                <a:t>Индивидуальное </a:t>
              </a:r>
              <a:r>
                <a:rPr lang="ru-RU" sz="1400" b="1" dirty="0" err="1">
                  <a:solidFill>
                    <a:srgbClr val="002060"/>
                  </a:solidFill>
                </a:rPr>
                <a:t>дообследование</a:t>
              </a:r>
              <a:endParaRPr lang="ru-RU" sz="1400" b="1" dirty="0">
                <a:solidFill>
                  <a:srgbClr val="002060"/>
                </a:solidFill>
              </a:endParaRPr>
            </a:p>
            <a:p>
              <a:pPr algn="ctr"/>
              <a:r>
                <a:rPr lang="ru-RU" sz="1400" b="1" dirty="0">
                  <a:solidFill>
                    <a:srgbClr val="002060"/>
                  </a:solidFill>
                </a:rPr>
                <a:t>Уточнение диагноза</a:t>
              </a:r>
              <a:endParaRPr lang="en-US" sz="1400" b="1" dirty="0">
                <a:solidFill>
                  <a:srgbClr val="002060"/>
                </a:solidFill>
              </a:endParaRPr>
            </a:p>
            <a:p>
              <a:pPr algn="ctr"/>
              <a:endParaRPr lang="ru-RU" sz="12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26603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.howcast.com/topic_thumbnails/1089/26_prevent_xxx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6" y="1789589"/>
            <a:ext cx="1647800" cy="903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331640" y="8239"/>
            <a:ext cx="1428750" cy="10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ru-RU" sz="2400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1378075" y="-10268"/>
            <a:ext cx="7755260" cy="85382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spcBef>
                <a:spcPct val="0"/>
              </a:spcBef>
              <a:buNone/>
              <a:defRPr lang="ru-RU" sz="2200" i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sz="2400" b="1" dirty="0">
                <a:solidFill>
                  <a:prstClr val="white"/>
                </a:solidFill>
              </a:rPr>
              <a:t>Диспансеризация  </a:t>
            </a:r>
          </a:p>
          <a:p>
            <a:r>
              <a:rPr sz="2400" b="1" dirty="0">
                <a:solidFill>
                  <a:prstClr val="white"/>
                </a:solidFill>
              </a:rPr>
              <a:t>определенных групп взрослого населения</a:t>
            </a:r>
          </a:p>
        </p:txBody>
      </p:sp>
      <p:sp>
        <p:nvSpPr>
          <p:cNvPr id="11" name="Номер слайда 16"/>
          <p:cNvSpPr txBox="1">
            <a:spLocks/>
          </p:cNvSpPr>
          <p:nvPr/>
        </p:nvSpPr>
        <p:spPr>
          <a:xfrm>
            <a:off x="8697765" y="4894008"/>
            <a:ext cx="395536" cy="21269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B60286-A7D2-4AAA-97EE-AB9D49FBA57F}" type="slidenum">
              <a:rPr lang="ru-RU" sz="1400" i="1">
                <a:solidFill>
                  <a:prstClr val="black"/>
                </a:solidFill>
              </a:rPr>
              <a:pPr/>
              <a:t>3</a:t>
            </a:fld>
            <a:endParaRPr lang="ru-RU" sz="1400" i="1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4" y="116583"/>
            <a:ext cx="840487" cy="72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6589" y="1053049"/>
            <a:ext cx="87179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500" dirty="0">
                <a:solidFill>
                  <a:prstClr val="black"/>
                </a:solidFill>
              </a:rPr>
              <a:t>В проведении диспансеризации принимали участие </a:t>
            </a:r>
          </a:p>
          <a:p>
            <a:pPr algn="ctr"/>
            <a:r>
              <a:rPr lang="ru-RU" sz="1500" dirty="0">
                <a:solidFill>
                  <a:prstClr val="black"/>
                </a:solidFill>
              </a:rPr>
              <a:t>25 медицинских организаций и 2 мобильных комплекса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429" y="3507854"/>
            <a:ext cx="3888523" cy="477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r>
              <a:rPr lang="ru-RU" sz="1000" b="1" dirty="0">
                <a:solidFill>
                  <a:srgbClr val="C00000"/>
                </a:solidFill>
              </a:rPr>
              <a:t>27,7% обследованных проживает в сельской местности (РФ – 26%)</a:t>
            </a:r>
          </a:p>
          <a:p>
            <a:endParaRPr lang="ru-RU" sz="500" b="1" dirty="0">
              <a:solidFill>
                <a:srgbClr val="C00000"/>
              </a:solidFill>
            </a:endParaRPr>
          </a:p>
          <a:p>
            <a:r>
              <a:rPr lang="ru-RU" sz="1000" b="1" dirty="0">
                <a:solidFill>
                  <a:srgbClr val="C00000"/>
                </a:solidFill>
              </a:rPr>
              <a:t>57% прошедших диспансеризацию – женщины</a:t>
            </a:r>
          </a:p>
        </p:txBody>
      </p:sp>
      <p:pic>
        <p:nvPicPr>
          <p:cNvPr id="1034" name="Picture 10" descr="http://www.1nep.ru/upload/iblock/02c/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005" y="2243370"/>
            <a:ext cx="1299908" cy="1176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37498525"/>
              </p:ext>
            </p:extLst>
          </p:nvPr>
        </p:nvGraphicFramePr>
        <p:xfrm>
          <a:off x="3180275" y="1452170"/>
          <a:ext cx="5064133" cy="2754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Левая фигурная скобка 5"/>
          <p:cNvSpPr/>
          <p:nvPr/>
        </p:nvSpPr>
        <p:spPr>
          <a:xfrm>
            <a:off x="4139928" y="1923680"/>
            <a:ext cx="285226" cy="792089"/>
          </a:xfrm>
          <a:prstGeom prst="leftBrace">
            <a:avLst>
              <a:gd name="adj1" fmla="val 27473"/>
              <a:gd name="adj2" fmla="val 50000"/>
            </a:avLst>
          </a:prstGeom>
          <a:ln w="25400">
            <a:solidFill>
              <a:srgbClr val="2C1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6" tIns="45718" rIns="91436" bIns="45718" spcCol="0"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43809" y="1923681"/>
            <a:ext cx="1475678" cy="9579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100" b="1" dirty="0">
                <a:solidFill>
                  <a:srgbClr val="C00000"/>
                </a:solidFill>
              </a:rPr>
              <a:t>По плану </a:t>
            </a:r>
          </a:p>
          <a:p>
            <a:pPr algn="ctr"/>
            <a:r>
              <a:rPr lang="ru-RU" sz="1100" b="1" dirty="0">
                <a:solidFill>
                  <a:srgbClr val="C00000"/>
                </a:solidFill>
              </a:rPr>
              <a:t>подлежало диспансеризации около 162,5 тыс. взрослых граждан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39953" y="4330297"/>
            <a:ext cx="3456410" cy="6001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100" b="1" dirty="0">
                <a:solidFill>
                  <a:srgbClr val="0070C0"/>
                </a:solidFill>
              </a:rPr>
              <a:t>В 2013 году план диспансеризации был выполнен</a:t>
            </a:r>
          </a:p>
          <a:p>
            <a:pPr algn="ctr"/>
            <a:r>
              <a:rPr lang="ru-RU" sz="1100" b="1" dirty="0">
                <a:solidFill>
                  <a:srgbClr val="0070C0"/>
                </a:solidFill>
              </a:rPr>
              <a:t>в Володарском, </a:t>
            </a:r>
            <a:r>
              <a:rPr lang="ru-RU" sz="1100" b="1" dirty="0" err="1">
                <a:solidFill>
                  <a:srgbClr val="0070C0"/>
                </a:solidFill>
              </a:rPr>
              <a:t>Енотаевском</a:t>
            </a:r>
            <a:r>
              <a:rPr lang="ru-RU" sz="1100" b="1" dirty="0">
                <a:solidFill>
                  <a:srgbClr val="0070C0"/>
                </a:solidFill>
              </a:rPr>
              <a:t>, </a:t>
            </a:r>
            <a:r>
              <a:rPr lang="ru-RU" sz="1100" b="1" dirty="0" err="1">
                <a:solidFill>
                  <a:srgbClr val="0070C0"/>
                </a:solidFill>
              </a:rPr>
              <a:t>Икрянинском</a:t>
            </a:r>
            <a:r>
              <a:rPr lang="ru-RU" sz="1100" b="1" dirty="0">
                <a:solidFill>
                  <a:srgbClr val="0070C0"/>
                </a:solidFill>
              </a:rPr>
              <a:t>,</a:t>
            </a:r>
          </a:p>
          <a:p>
            <a:pPr algn="ctr"/>
            <a:r>
              <a:rPr lang="ru-RU" sz="1100" b="1" dirty="0" err="1">
                <a:solidFill>
                  <a:srgbClr val="0070C0"/>
                </a:solidFill>
              </a:rPr>
              <a:t>Камызякском</a:t>
            </a:r>
            <a:r>
              <a:rPr lang="ru-RU" sz="1100" b="1" dirty="0">
                <a:solidFill>
                  <a:srgbClr val="0070C0"/>
                </a:solidFill>
              </a:rPr>
              <a:t>, Красноярском, Приволжском районах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1523" y="4083921"/>
            <a:ext cx="3888431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62% прошедших диспансеризацию –  работающие граждане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59907" y="4443958"/>
            <a:ext cx="1647799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000" b="1" dirty="0" err="1">
                <a:solidFill>
                  <a:srgbClr val="C00000"/>
                </a:solidFill>
              </a:rPr>
              <a:t>Лиманский</a:t>
            </a:r>
            <a:r>
              <a:rPr lang="ru-RU" sz="1000" b="1" dirty="0">
                <a:solidFill>
                  <a:srgbClr val="C00000"/>
                </a:solidFill>
              </a:rPr>
              <a:t> район</a:t>
            </a:r>
          </a:p>
          <a:p>
            <a:pPr algn="ctr"/>
            <a:r>
              <a:rPr lang="ru-RU" sz="1000" b="1" dirty="0">
                <a:solidFill>
                  <a:srgbClr val="C00000"/>
                </a:solidFill>
              </a:rPr>
              <a:t>82,5% работающие граждане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467001" y="4443958"/>
            <a:ext cx="1672953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000" b="1" dirty="0">
                <a:solidFill>
                  <a:srgbClr val="C00000"/>
                </a:solidFill>
              </a:rPr>
              <a:t>Приволжский район</a:t>
            </a:r>
          </a:p>
          <a:p>
            <a:pPr algn="ctr"/>
            <a:r>
              <a:rPr lang="ru-RU" sz="1000" b="1" dirty="0">
                <a:solidFill>
                  <a:srgbClr val="C00000"/>
                </a:solidFill>
              </a:rPr>
              <a:t>33,5% работающие граждане</a:t>
            </a:r>
          </a:p>
        </p:txBody>
      </p:sp>
      <p:sp>
        <p:nvSpPr>
          <p:cNvPr id="13" name="Двойная стрелка вверх/вниз 12"/>
          <p:cNvSpPr/>
          <p:nvPr/>
        </p:nvSpPr>
        <p:spPr>
          <a:xfrm>
            <a:off x="5255704" y="1995689"/>
            <a:ext cx="180392" cy="697157"/>
          </a:xfrm>
          <a:prstGeom prst="up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6" tIns="45718" rIns="91436" bIns="45718" spcCol="0"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631985" y="2492194"/>
            <a:ext cx="1440160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200" b="1" dirty="0">
                <a:solidFill>
                  <a:srgbClr val="2C1CFC"/>
                </a:solidFill>
              </a:rPr>
              <a:t>Структура </a:t>
            </a:r>
          </a:p>
          <a:p>
            <a:pPr algn="ctr"/>
            <a:r>
              <a:rPr lang="ru-RU" sz="1200" b="1" dirty="0">
                <a:solidFill>
                  <a:srgbClr val="2C1CFC"/>
                </a:solidFill>
              </a:rPr>
              <a:t>охвата </a:t>
            </a:r>
          </a:p>
          <a:p>
            <a:pPr algn="ctr"/>
            <a:r>
              <a:rPr lang="ru-RU" sz="1200" b="1" dirty="0">
                <a:solidFill>
                  <a:srgbClr val="2C1CFC"/>
                </a:solidFill>
              </a:rPr>
              <a:t>взрослого населения диспансеризацией</a:t>
            </a:r>
          </a:p>
        </p:txBody>
      </p:sp>
      <p:pic>
        <p:nvPicPr>
          <p:cNvPr id="23" name="Picture 2" descr="http://www.mvestnik.ru/mvfoto/2013/10/05/%D0%B2%D1%80%D0%B0%D1%87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323" y="3939902"/>
            <a:ext cx="1299169" cy="904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3051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92235852"/>
              </p:ext>
            </p:extLst>
          </p:nvPr>
        </p:nvGraphicFramePr>
        <p:xfrm>
          <a:off x="367742" y="699542"/>
          <a:ext cx="8586954" cy="4302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9532" y="1303"/>
            <a:ext cx="8568444" cy="62324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ctr" defTabSz="685783"/>
            <a:r>
              <a:rPr lang="ru-RU" b="1" dirty="0">
                <a:solidFill>
                  <a:srgbClr val="C00000"/>
                </a:solidFill>
              </a:rPr>
              <a:t>Рейтинг муниципальных </a:t>
            </a:r>
            <a:r>
              <a:rPr lang="ru-RU" b="1" dirty="0" smtClean="0">
                <a:solidFill>
                  <a:srgbClr val="C00000"/>
                </a:solidFill>
              </a:rPr>
              <a:t>образований</a:t>
            </a:r>
          </a:p>
          <a:p>
            <a:pPr algn="ctr" defTabSz="685783"/>
            <a:r>
              <a:rPr lang="ru-RU" b="1" dirty="0" smtClean="0">
                <a:solidFill>
                  <a:srgbClr val="C00000"/>
                </a:solidFill>
              </a:rPr>
              <a:t>по </a:t>
            </a:r>
            <a:r>
              <a:rPr lang="ru-RU" b="1" dirty="0">
                <a:solidFill>
                  <a:srgbClr val="C00000"/>
                </a:solidFill>
              </a:rPr>
              <a:t>выполнению диспансеризации взрослого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291950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331640" y="8239"/>
            <a:ext cx="1428750" cy="10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ru-RU" sz="2400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1378075" y="-10268"/>
            <a:ext cx="7755260" cy="85382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spcBef>
                <a:spcPct val="0"/>
              </a:spcBef>
              <a:buNone/>
              <a:defRPr lang="ru-RU" sz="2200" i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sz="2400" b="1">
                <a:solidFill>
                  <a:prstClr val="white"/>
                </a:solidFill>
              </a:rPr>
              <a:t>Повышение заинтересованности  населения в диспансеризации</a:t>
            </a:r>
          </a:p>
        </p:txBody>
      </p:sp>
      <p:sp>
        <p:nvSpPr>
          <p:cNvPr id="11" name="Номер слайда 16"/>
          <p:cNvSpPr txBox="1">
            <a:spLocks/>
          </p:cNvSpPr>
          <p:nvPr/>
        </p:nvSpPr>
        <p:spPr>
          <a:xfrm>
            <a:off x="8697765" y="4894008"/>
            <a:ext cx="395536" cy="21269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B60286-A7D2-4AAA-97EE-AB9D49FBA57F}" type="slidenum">
              <a:rPr lang="ru-RU" sz="1400" i="1">
                <a:solidFill>
                  <a:prstClr val="black"/>
                </a:solidFill>
              </a:rPr>
              <a:pPr/>
              <a:t>5</a:t>
            </a:fld>
            <a:endParaRPr lang="ru-RU" sz="1400" i="1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5" y="116583"/>
            <a:ext cx="964561" cy="72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0326" y="1059583"/>
            <a:ext cx="2736304" cy="837092"/>
          </a:xfrm>
          <a:prstGeom prst="flowChartAlternateProcess">
            <a:avLst/>
          </a:prstGeom>
          <a:gradFill flip="none" rotWithShape="1">
            <a:gsLst>
              <a:gs pos="0">
                <a:srgbClr val="0070C0">
                  <a:lumMod val="40000"/>
                </a:srgbClr>
              </a:gs>
              <a:gs pos="78000">
                <a:srgbClr val="0070C0">
                  <a:lumMod val="70000"/>
                </a:srgbClr>
              </a:gs>
              <a:gs pos="100000">
                <a:srgbClr val="0070C0"/>
              </a:gs>
            </a:gsLst>
            <a:lin ang="16200000" scaled="0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400" dirty="0"/>
              <a:t>Министерство здравоохранения Астраханской области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2083" y="2009301"/>
            <a:ext cx="2699086" cy="871942"/>
          </a:xfrm>
          <a:prstGeom prst="flowChartAlternateProcess">
            <a:avLst/>
          </a:prstGeom>
          <a:gradFill flip="none" rotWithShape="1">
            <a:gsLst>
              <a:gs pos="0">
                <a:srgbClr val="0070C0">
                  <a:lumMod val="40000"/>
                </a:srgbClr>
              </a:gs>
              <a:gs pos="78000">
                <a:srgbClr val="0070C0">
                  <a:lumMod val="70000"/>
                </a:srgbClr>
              </a:gs>
              <a:gs pos="100000">
                <a:srgbClr val="0070C0"/>
              </a:gs>
            </a:gsLst>
            <a:lin ang="16200000" scaled="0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400" dirty="0"/>
              <a:t>Руководители медицинских организаций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0384" y="3056325"/>
            <a:ext cx="2734473" cy="903870"/>
          </a:xfrm>
          <a:prstGeom prst="flowChartAlternateProcess">
            <a:avLst/>
          </a:prstGeom>
          <a:gradFill flip="none" rotWithShape="1">
            <a:gsLst>
              <a:gs pos="0">
                <a:srgbClr val="0070C0">
                  <a:lumMod val="40000"/>
                </a:srgbClr>
              </a:gs>
              <a:gs pos="78000">
                <a:srgbClr val="0070C0">
                  <a:lumMod val="70000"/>
                </a:srgbClr>
              </a:gs>
              <a:gs pos="100000">
                <a:srgbClr val="0070C0"/>
              </a:gs>
            </a:gsLst>
            <a:lin ang="16200000" scaled="0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400" dirty="0"/>
              <a:t>Органы местного самоуправления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23928" y="1261999"/>
            <a:ext cx="1811223" cy="2462166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400" dirty="0"/>
              <a:t>Мотивация населения к ведению здорового  </a:t>
            </a:r>
          </a:p>
          <a:p>
            <a:r>
              <a:rPr lang="ru-RU" sz="1400" dirty="0"/>
              <a:t>образа жизни</a:t>
            </a:r>
          </a:p>
        </p:txBody>
      </p:sp>
      <p:sp>
        <p:nvSpPr>
          <p:cNvPr id="32" name="Стрелка вниз 31"/>
          <p:cNvSpPr/>
          <p:nvPr/>
        </p:nvSpPr>
        <p:spPr>
          <a:xfrm rot="16200000">
            <a:off x="3287353" y="1199116"/>
            <a:ext cx="747053" cy="648071"/>
          </a:xfrm>
          <a:prstGeom prst="downArrow">
            <a:avLst>
              <a:gd name="adj1" fmla="val 43286"/>
              <a:gd name="adj2" fmla="val 64442"/>
            </a:avLst>
          </a:prstGeom>
          <a:gradFill>
            <a:gsLst>
              <a:gs pos="0">
                <a:schemeClr val="accent2">
                  <a:shade val="51000"/>
                  <a:satMod val="130000"/>
                  <a:lumMod val="84000"/>
                  <a:lumOff val="16000"/>
                </a:schemeClr>
              </a:gs>
              <a:gs pos="7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62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16200000">
            <a:off x="3226368" y="2183682"/>
            <a:ext cx="747053" cy="648071"/>
          </a:xfrm>
          <a:prstGeom prst="downArrow">
            <a:avLst>
              <a:gd name="adj1" fmla="val 43286"/>
              <a:gd name="adj2" fmla="val 64442"/>
            </a:avLst>
          </a:prstGeom>
          <a:gradFill>
            <a:gsLst>
              <a:gs pos="0">
                <a:schemeClr val="accent2">
                  <a:shade val="51000"/>
                  <a:satMod val="130000"/>
                  <a:lumMod val="84000"/>
                  <a:lumOff val="16000"/>
                </a:schemeClr>
              </a:gs>
              <a:gs pos="7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62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6200000">
            <a:off x="3287353" y="3184228"/>
            <a:ext cx="747053" cy="648071"/>
          </a:xfrm>
          <a:prstGeom prst="downArrow">
            <a:avLst>
              <a:gd name="adj1" fmla="val 43286"/>
              <a:gd name="adj2" fmla="val 64442"/>
            </a:avLst>
          </a:prstGeom>
          <a:gradFill>
            <a:gsLst>
              <a:gs pos="0">
                <a:schemeClr val="accent2">
                  <a:shade val="51000"/>
                  <a:satMod val="130000"/>
                  <a:lumMod val="84000"/>
                  <a:lumOff val="16000"/>
                </a:schemeClr>
              </a:gs>
              <a:gs pos="7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62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00194" y="1275609"/>
            <a:ext cx="2517289" cy="1224136"/>
          </a:xfrm>
          <a:prstGeom prst="flowChartAlternateProcess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400" dirty="0"/>
              <a:t>Активное участие населения </a:t>
            </a:r>
          </a:p>
          <a:p>
            <a:r>
              <a:rPr lang="ru-RU" sz="1400" dirty="0"/>
              <a:t>Астраханской области </a:t>
            </a:r>
          </a:p>
          <a:p>
            <a:r>
              <a:rPr lang="ru-RU" sz="1400" dirty="0"/>
              <a:t>в диспансеризации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00194" y="2632933"/>
            <a:ext cx="2517289" cy="1260138"/>
          </a:xfrm>
          <a:prstGeom prst="flowChartAlternateProcess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400" dirty="0"/>
              <a:t>Снижение числа отказов от прохождения диспансеризации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2083" y="4356851"/>
            <a:ext cx="8455149" cy="58477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</a:rPr>
              <a:t>Частота отказов от диспансеризации в 2013 году по Астраханской области составила 0,4% </a:t>
            </a:r>
          </a:p>
          <a:p>
            <a:pPr algn="ctr"/>
            <a:r>
              <a:rPr lang="ru-RU" sz="1600" b="1" dirty="0">
                <a:solidFill>
                  <a:srgbClr val="0070C0"/>
                </a:solidFill>
              </a:rPr>
              <a:t>от подлежащего контингента, что в 4 раза меньше, чем по Российской Федерации</a:t>
            </a:r>
          </a:p>
        </p:txBody>
      </p:sp>
      <p:sp>
        <p:nvSpPr>
          <p:cNvPr id="23" name="Стрелка вниз 22"/>
          <p:cNvSpPr/>
          <p:nvPr/>
        </p:nvSpPr>
        <p:spPr>
          <a:xfrm rot="15064904">
            <a:off x="5710643" y="1608644"/>
            <a:ext cx="603037" cy="576063"/>
          </a:xfrm>
          <a:prstGeom prst="downArrow">
            <a:avLst>
              <a:gd name="adj1" fmla="val 43286"/>
              <a:gd name="adj2" fmla="val 64442"/>
            </a:avLst>
          </a:prstGeom>
          <a:gradFill>
            <a:gsLst>
              <a:gs pos="0">
                <a:schemeClr val="accent2">
                  <a:shade val="51000"/>
                  <a:satMod val="130000"/>
                  <a:lumMod val="84000"/>
                  <a:lumOff val="16000"/>
                </a:schemeClr>
              </a:gs>
              <a:gs pos="7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550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7547219">
            <a:off x="5617320" y="3047179"/>
            <a:ext cx="603037" cy="576062"/>
          </a:xfrm>
          <a:prstGeom prst="downArrow">
            <a:avLst>
              <a:gd name="adj1" fmla="val 43286"/>
              <a:gd name="adj2" fmla="val 64442"/>
            </a:avLst>
          </a:prstGeom>
          <a:gradFill>
            <a:gsLst>
              <a:gs pos="0">
                <a:schemeClr val="accent2">
                  <a:shade val="51000"/>
                  <a:satMod val="130000"/>
                  <a:lumMod val="84000"/>
                  <a:lumOff val="16000"/>
                </a:schemeClr>
              </a:gs>
              <a:gs pos="7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550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715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331640" y="8238"/>
            <a:ext cx="1428750" cy="10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ru-RU" sz="2400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1388740" y="2"/>
            <a:ext cx="7755260" cy="85382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spcBef>
                <a:spcPct val="0"/>
              </a:spcBef>
              <a:buNone/>
              <a:defRPr lang="ru-RU" sz="2200" i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sz="2400" b="1" dirty="0">
                <a:solidFill>
                  <a:prstClr val="white"/>
                </a:solidFill>
              </a:rPr>
              <a:t>Использование мобильных </a:t>
            </a:r>
          </a:p>
          <a:p>
            <a:r>
              <a:rPr sz="2400" b="1" dirty="0">
                <a:solidFill>
                  <a:prstClr val="white"/>
                </a:solidFill>
              </a:rPr>
              <a:t>медицинских комплексов при диспансеризации</a:t>
            </a:r>
          </a:p>
        </p:txBody>
      </p:sp>
      <p:sp>
        <p:nvSpPr>
          <p:cNvPr id="11" name="Номер слайда 16"/>
          <p:cNvSpPr txBox="1">
            <a:spLocks/>
          </p:cNvSpPr>
          <p:nvPr/>
        </p:nvSpPr>
        <p:spPr>
          <a:xfrm>
            <a:off x="8697765" y="4894008"/>
            <a:ext cx="395536" cy="21269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B60286-A7D2-4AAA-97EE-AB9D49FBA57F}" type="slidenum">
              <a:rPr lang="ru-RU" sz="1400" i="1">
                <a:solidFill>
                  <a:prstClr val="black"/>
                </a:solidFill>
              </a:rPr>
              <a:pPr/>
              <a:t>6</a:t>
            </a:fld>
            <a:endParaRPr lang="ru-RU" sz="1400" i="1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3" y="51470"/>
            <a:ext cx="964561" cy="94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2915816" y="1059583"/>
            <a:ext cx="3378812" cy="7502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4,5%  контингента  обследовано на мобильных комплексах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Среднероссийский показатель - 4,3%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73948" y="3147814"/>
            <a:ext cx="2885884" cy="15696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В районах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Астраханской области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почти  7 тыс. человек было охвачено диспансеризацией с помощью мобильных  комплексов</a:t>
            </a:r>
          </a:p>
        </p:txBody>
      </p:sp>
      <p:pic>
        <p:nvPicPr>
          <p:cNvPr id="3080" name="Picture 8" descr="C:\Users\SVolkov\Documents\Публичная декларация\Для стенда МЗАО на выставку\Картинки для стенда МЗАО\стенд 8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059582"/>
            <a:ext cx="2609491" cy="1758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SVolkov\Documents\Публичная декларация\Для стенда МЗАО на выставку\Картинки для стенда МЗАО\стенд 8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462" y="3693877"/>
            <a:ext cx="2035240" cy="1260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5990855" y="3060124"/>
            <a:ext cx="2829619" cy="184665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Мобильными медицинскими бригадами обследован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подлежащий контингент: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 в </a:t>
            </a:r>
            <a:r>
              <a:rPr lang="ru-RU" sz="1400" b="1" dirty="0" err="1">
                <a:solidFill>
                  <a:srgbClr val="002060"/>
                </a:solidFill>
              </a:rPr>
              <a:t>Камызякском</a:t>
            </a:r>
            <a:r>
              <a:rPr lang="ru-RU" sz="1400" b="1" dirty="0">
                <a:solidFill>
                  <a:srgbClr val="002060"/>
                </a:solidFill>
              </a:rPr>
              <a:t> районе – 51,0%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Красноярском районе – 8,0%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Лиманском районе – 23,5%</a:t>
            </a:r>
          </a:p>
          <a:p>
            <a:pPr algn="ctr"/>
            <a:r>
              <a:rPr lang="ru-RU" sz="1400" b="1" dirty="0" err="1">
                <a:solidFill>
                  <a:srgbClr val="002060"/>
                </a:solidFill>
              </a:rPr>
              <a:t>Харабалинском</a:t>
            </a:r>
            <a:r>
              <a:rPr lang="ru-RU" sz="1400" b="1" dirty="0">
                <a:solidFill>
                  <a:srgbClr val="002060"/>
                </a:solidFill>
              </a:rPr>
              <a:t> районе – 19,0% </a:t>
            </a:r>
            <a:r>
              <a:rPr lang="ru-RU" sz="1400" b="1" dirty="0" err="1">
                <a:solidFill>
                  <a:srgbClr val="002060"/>
                </a:solidFill>
              </a:rPr>
              <a:t>Наримановском</a:t>
            </a:r>
            <a:r>
              <a:rPr lang="ru-RU" sz="1400" b="1" dirty="0">
                <a:solidFill>
                  <a:srgbClr val="002060"/>
                </a:solidFill>
              </a:rPr>
              <a:t>  районе – 1,0%</a:t>
            </a:r>
          </a:p>
        </p:txBody>
      </p:sp>
      <p:pic>
        <p:nvPicPr>
          <p:cNvPr id="13" name="Рисунок 12" descr="C:\Users\SVolkov\Desktop\п-ка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59584"/>
            <a:ext cx="2448272" cy="1755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static2.aif.ru/public/news/big/437/4c0376c96b01ba0891544089758a751b.kamchatka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629" y="1923679"/>
            <a:ext cx="2404492" cy="1647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8580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vredotdiet.ru/uploads/posts/2012-02/1328650319_pohudet-muzhchin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017" y="902607"/>
            <a:ext cx="1146331" cy="149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88224" y="4875333"/>
            <a:ext cx="2133600" cy="273844"/>
          </a:xfrm>
        </p:spPr>
        <p:txBody>
          <a:bodyPr/>
          <a:lstStyle/>
          <a:p>
            <a:fld id="{5478D2E0-3723-4ADF-A781-1F1B2E679A48}" type="slidenum">
              <a:rPr lang="ru-RU" smtClean="0"/>
              <a:t>7</a:t>
            </a:fld>
            <a:endParaRPr lang="ru-RU"/>
          </a:p>
        </p:txBody>
      </p:sp>
      <p:sp>
        <p:nvSpPr>
          <p:cNvPr id="3" name="Прямоугольник 13"/>
          <p:cNvSpPr txBox="1">
            <a:spLocks noChangeArrowheads="1"/>
          </p:cNvSpPr>
          <p:nvPr/>
        </p:nvSpPr>
        <p:spPr bwMode="auto">
          <a:xfrm>
            <a:off x="1378075" y="-10268"/>
            <a:ext cx="7755260" cy="85382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spcBef>
                <a:spcPct val="0"/>
              </a:spcBef>
              <a:buNone/>
              <a:defRPr lang="ru-RU" sz="2200" i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sz="2400" b="1" dirty="0">
                <a:solidFill>
                  <a:prstClr val="white"/>
                </a:solidFill>
              </a:rPr>
              <a:t>Факторы риска развития хронических заболеваний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4" y="116583"/>
            <a:ext cx="840487" cy="72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203598"/>
            <a:ext cx="936104" cy="35756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lIns="91436" tIns="45718" rIns="91436" bIns="45718" anchor="ctr"/>
          <a:lstStyle>
            <a:defPPr>
              <a:defRPr lang="ru-RU"/>
            </a:defPPr>
            <a:lvl1pPr algn="ctr">
              <a:defRPr sz="1100" b="1">
                <a:solidFill>
                  <a:srgbClr val="142E1A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1600" dirty="0">
                <a:solidFill>
                  <a:srgbClr val="A40000"/>
                </a:solidFill>
              </a:rPr>
              <a:t>Факторы риска развития </a:t>
            </a:r>
          </a:p>
          <a:p>
            <a:r>
              <a:rPr lang="ru-RU" sz="1600" dirty="0">
                <a:solidFill>
                  <a:srgbClr val="A40000"/>
                </a:solidFill>
              </a:rPr>
              <a:t>хронических заболеваний</a:t>
            </a:r>
            <a:endParaRPr lang="ru-RU" sz="1600" dirty="0">
              <a:solidFill>
                <a:srgbClr val="A4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442" y="1122622"/>
            <a:ext cx="2736304" cy="585035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Нерациональное питание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5277" y="1851670"/>
            <a:ext cx="2734759" cy="593538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600" b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Низкая физическая активность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25277" y="2643760"/>
            <a:ext cx="2734759" cy="504056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600" b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Курение табака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25277" y="3435848"/>
            <a:ext cx="2736305" cy="519765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600" b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Избыточная масса тела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975691" y="2375975"/>
            <a:ext cx="2992818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62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schemeClr val="bg1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6200000">
            <a:off x="1537857" y="1095588"/>
            <a:ext cx="432046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7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schemeClr val="bg1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6200000">
            <a:off x="1530340" y="1836368"/>
            <a:ext cx="473444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00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schemeClr val="bg1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 rot="16200000">
            <a:off x="1481122" y="3358379"/>
            <a:ext cx="493130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00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schemeClr val="bg1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6200000">
            <a:off x="1467805" y="4148075"/>
            <a:ext cx="519764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00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schemeClr val="bg1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31" y="4212227"/>
            <a:ext cx="2736305" cy="519765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600" b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Употребление алкоголя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1513909" y="2572879"/>
            <a:ext cx="493130" cy="634890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00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schemeClr val="bg1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pic>
        <p:nvPicPr>
          <p:cNvPr id="1032" name="Picture 8" descr="http://cs.i.uol.com.br/album/101026avc_f_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8" y="987574"/>
            <a:ext cx="1707837" cy="124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5" cstate="print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30" y="3640014"/>
            <a:ext cx="2034074" cy="130800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Рисунок 27" descr="http://www.zoj.kz/uploads/posts/2011-02/1296626718_2493821_xl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551" y="3486927"/>
            <a:ext cx="1165946" cy="146108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Скругленный прямоугольник 16"/>
          <p:cNvSpPr/>
          <p:nvPr/>
        </p:nvSpPr>
        <p:spPr>
          <a:xfrm>
            <a:off x="6185291" y="2267435"/>
            <a:ext cx="2347153" cy="124041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000" b="1" dirty="0">
                <a:solidFill>
                  <a:schemeClr val="bg1"/>
                </a:solidFill>
              </a:rPr>
              <a:t>Развитие хронических заболеваний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01598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04248" y="4803324"/>
            <a:ext cx="2133600" cy="273844"/>
          </a:xfrm>
        </p:spPr>
        <p:txBody>
          <a:bodyPr/>
          <a:lstStyle/>
          <a:p>
            <a:fld id="{5478D2E0-3723-4ADF-A781-1F1B2E679A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13"/>
          <p:cNvSpPr txBox="1">
            <a:spLocks noChangeArrowheads="1"/>
          </p:cNvSpPr>
          <p:nvPr/>
        </p:nvSpPr>
        <p:spPr bwMode="auto">
          <a:xfrm>
            <a:off x="1378075" y="-10268"/>
            <a:ext cx="7755260" cy="85382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spcBef>
                <a:spcPct val="0"/>
              </a:spcBef>
              <a:buNone/>
              <a:defRPr lang="ru-RU" sz="2200" i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sz="2400" b="1" dirty="0" err="1" smtClean="0">
                <a:solidFill>
                  <a:prstClr val="white"/>
                </a:solidFill>
              </a:rPr>
              <a:t>Выявляемость</a:t>
            </a:r>
            <a:r>
              <a:rPr sz="2400" b="1" dirty="0" smtClean="0">
                <a:solidFill>
                  <a:prstClr val="white"/>
                </a:solidFill>
              </a:rPr>
              <a:t> факторов </a:t>
            </a:r>
            <a:r>
              <a:rPr sz="2400" b="1" dirty="0">
                <a:solidFill>
                  <a:prstClr val="white"/>
                </a:solidFill>
              </a:rPr>
              <a:t>риска </a:t>
            </a:r>
            <a:endParaRPr sz="2400" b="1" dirty="0" smtClean="0">
              <a:solidFill>
                <a:prstClr val="white"/>
              </a:solidFill>
            </a:endParaRPr>
          </a:p>
          <a:p>
            <a:r>
              <a:rPr sz="2400" b="1" dirty="0" smtClean="0">
                <a:solidFill>
                  <a:prstClr val="white"/>
                </a:solidFill>
              </a:rPr>
              <a:t>развития </a:t>
            </a:r>
            <a:r>
              <a:rPr sz="2400" b="1" dirty="0">
                <a:solidFill>
                  <a:prstClr val="white"/>
                </a:solidFill>
              </a:rPr>
              <a:t>хронических заболеваний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4" y="116583"/>
            <a:ext cx="840487" cy="72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4184" y="1122621"/>
            <a:ext cx="2736304" cy="585035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b="1">
                <a:solidFill>
                  <a:prstClr val="white"/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1200" dirty="0">
                <a:solidFill>
                  <a:srgbClr val="C0504D">
                    <a:lumMod val="50000"/>
                  </a:srgbClr>
                </a:solidFill>
              </a:rPr>
              <a:t>Нерациональное питание</a:t>
            </a:r>
          </a:p>
          <a:p>
            <a:r>
              <a:rPr lang="ru-RU" sz="1200" dirty="0">
                <a:solidFill>
                  <a:srgbClr val="C0504D">
                    <a:lumMod val="50000"/>
                  </a:srgbClr>
                </a:solidFill>
              </a:rPr>
              <a:t>14,5% (РФ – 24,3%)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7793" y="1978211"/>
            <a:ext cx="2712696" cy="593538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200" b="1">
                <a:solidFill>
                  <a:srgbClr val="C0504D">
                    <a:lumMod val="50000"/>
                  </a:srgb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Низкая физическая активность</a:t>
            </a:r>
          </a:p>
          <a:p>
            <a:r>
              <a:rPr lang="ru-RU" dirty="0"/>
              <a:t>13% (РФ – 19,6%)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5731" y="2715766"/>
            <a:ext cx="2734759" cy="504056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200" b="1">
                <a:solidFill>
                  <a:srgbClr val="C0504D">
                    <a:lumMod val="50000"/>
                  </a:srgb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Курение табака</a:t>
            </a:r>
          </a:p>
          <a:p>
            <a:r>
              <a:rPr lang="ru-RU" dirty="0"/>
              <a:t>11% (РФ – 17,3%)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4188" y="3492146"/>
            <a:ext cx="2736305" cy="519765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200" b="1">
                <a:solidFill>
                  <a:srgbClr val="C0504D">
                    <a:lumMod val="50000"/>
                  </a:srgb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Избыточная масса </a:t>
            </a:r>
            <a:r>
              <a:rPr lang="ru-RU" dirty="0" smtClean="0"/>
              <a:t>тела</a:t>
            </a:r>
          </a:p>
          <a:p>
            <a:r>
              <a:rPr lang="ru-RU" dirty="0" smtClean="0"/>
              <a:t>8</a:t>
            </a:r>
            <a:r>
              <a:rPr lang="ru-RU" dirty="0"/>
              <a:t>% (РФ – 16,7%)</a:t>
            </a:r>
          </a:p>
        </p:txBody>
      </p:sp>
      <p:sp>
        <p:nvSpPr>
          <p:cNvPr id="11" name="Стрелка вниз 10"/>
          <p:cNvSpPr/>
          <p:nvPr/>
        </p:nvSpPr>
        <p:spPr>
          <a:xfrm rot="16200000">
            <a:off x="3410511" y="1095588"/>
            <a:ext cx="432046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6200000">
            <a:off x="3389812" y="1938986"/>
            <a:ext cx="473444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6200000">
            <a:off x="3379969" y="3441311"/>
            <a:ext cx="493130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6200000">
            <a:off x="3325555" y="4220082"/>
            <a:ext cx="519764" cy="648071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94188" y="4284233"/>
            <a:ext cx="2736305" cy="519765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anchor="ctr" anchorCtr="0"/>
          <a:lstStyle>
            <a:defPPr>
              <a:defRPr lang="ru-RU"/>
            </a:defPPr>
            <a:lvl1pPr algn="ctr">
              <a:defRPr sz="1200" b="1">
                <a:solidFill>
                  <a:srgbClr val="C0504D">
                    <a:lumMod val="50000"/>
                  </a:srgbClr>
                </a:solidFill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Употребление </a:t>
            </a:r>
            <a:r>
              <a:rPr lang="ru-RU" dirty="0" smtClean="0"/>
              <a:t>алкоголя</a:t>
            </a:r>
          </a:p>
          <a:p>
            <a:r>
              <a:rPr lang="ru-RU" dirty="0" smtClean="0"/>
              <a:t>2</a:t>
            </a:r>
            <a:r>
              <a:rPr lang="ru-RU" dirty="0"/>
              <a:t>% (РФ – 1,8)</a:t>
            </a:r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3373378" y="2716894"/>
            <a:ext cx="493130" cy="634890"/>
          </a:xfrm>
          <a:prstGeom prst="downArrow">
            <a:avLst>
              <a:gd name="adj1" fmla="val 43286"/>
              <a:gd name="adj2" fmla="val 64442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Двойная стрелка вверх/вниз 17"/>
          <p:cNvSpPr/>
          <p:nvPr/>
        </p:nvSpPr>
        <p:spPr>
          <a:xfrm>
            <a:off x="4310608" y="1122621"/>
            <a:ext cx="242316" cy="585035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62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159036"/>
              </p:ext>
            </p:extLst>
          </p:nvPr>
        </p:nvGraphicFramePr>
        <p:xfrm>
          <a:off x="4742658" y="1059584"/>
          <a:ext cx="4032448" cy="4022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</a:tblGrid>
              <a:tr h="328646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Лиманский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район – 22,8%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525780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Харабалинский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район – 4%</a:t>
                      </a:r>
                    </a:p>
                    <a:p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328646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Енотаевский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район – 14%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47311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Красноярский и </a:t>
                      </a:r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Черноярский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районы – 5%</a:t>
                      </a:r>
                      <a:endParaRPr lang="ru-RU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Наримановский район – 22,4%</a:t>
                      </a:r>
                    </a:p>
                    <a:p>
                      <a:endParaRPr lang="ru-RU" sz="6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Харабалинский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район – 6,5%</a:t>
                      </a:r>
                    </a:p>
                  </a:txBody>
                  <a:tcPr>
                    <a:noFill/>
                  </a:tcPr>
                </a:tc>
              </a:tr>
              <a:tr h="328646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Енотаевский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район – 14%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463442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Лиманский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район – 2%</a:t>
                      </a:r>
                    </a:p>
                  </a:txBody>
                  <a:tcPr>
                    <a:noFill/>
                  </a:tcPr>
                </a:tc>
              </a:tr>
              <a:tr h="32864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Наримановский район – 1,7%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525780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Икрянинский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Приволжский районы – 0%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26" name="Двойная стрелка вверх/вниз 25"/>
          <p:cNvSpPr/>
          <p:nvPr/>
        </p:nvSpPr>
        <p:spPr>
          <a:xfrm>
            <a:off x="4310608" y="1914709"/>
            <a:ext cx="242316" cy="657043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7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27" name="Двойная стрелка вверх/вниз 26"/>
          <p:cNvSpPr/>
          <p:nvPr/>
        </p:nvSpPr>
        <p:spPr>
          <a:xfrm>
            <a:off x="4310608" y="2706797"/>
            <a:ext cx="242316" cy="657043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7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28" name="Двойная стрелка вверх/вниз 27"/>
          <p:cNvSpPr/>
          <p:nvPr/>
        </p:nvSpPr>
        <p:spPr>
          <a:xfrm>
            <a:off x="4284316" y="3435847"/>
            <a:ext cx="242316" cy="657043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7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sp>
        <p:nvSpPr>
          <p:cNvPr id="29" name="Двойная стрелка вверх/вниз 28"/>
          <p:cNvSpPr/>
          <p:nvPr/>
        </p:nvSpPr>
        <p:spPr>
          <a:xfrm>
            <a:off x="4284316" y="4227935"/>
            <a:ext cx="242316" cy="657043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 fontScale="77500" lnSpcReduction="20000"/>
          </a:bodyPr>
          <a:lstStyle/>
          <a:p>
            <a:pPr algn="ctr">
              <a:spcBef>
                <a:spcPct val="0"/>
              </a:spcBef>
            </a:pPr>
            <a:endParaRPr lang="ru-RU" sz="4500" b="1">
              <a:solidFill>
                <a:prstClr val="white"/>
              </a:solidFill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72099" y="1902009"/>
            <a:ext cx="8208912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38200" y="2643757"/>
            <a:ext cx="8208912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38200" y="3363837"/>
            <a:ext cx="8208912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38200" y="4155925"/>
            <a:ext cx="8208912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 descr="http://mir-zdor.ru/images/OTgtM2Fl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1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931790"/>
            <a:ext cx="1728192" cy="150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476334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331640" y="8238"/>
            <a:ext cx="1428750" cy="10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1295222" y="8236"/>
            <a:ext cx="7848777" cy="83532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spcBef>
                <a:spcPct val="0"/>
              </a:spcBef>
              <a:buNone/>
              <a:defRPr lang="ru-RU" sz="2200" i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</a:rPr>
              <a:t>Итоги диспансеризации взрослого населения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Астраханской области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Номер слайда 16"/>
          <p:cNvSpPr txBox="1">
            <a:spLocks/>
          </p:cNvSpPr>
          <p:nvPr/>
        </p:nvSpPr>
        <p:spPr>
          <a:xfrm>
            <a:off x="8697765" y="4894008"/>
            <a:ext cx="395536" cy="21269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B60286-A7D2-4AAA-97EE-AB9D49FBA57F}" type="slidenum">
              <a:rPr lang="ru-RU" sz="1400" i="1">
                <a:solidFill>
                  <a:prstClr val="black"/>
                </a:solidFill>
              </a:rPr>
              <a:pPr/>
              <a:t>9</a:t>
            </a:fld>
            <a:endParaRPr lang="ru-RU" sz="1400" i="1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25" y="8236"/>
            <a:ext cx="964561" cy="83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6444210" y="1923678"/>
            <a:ext cx="247841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Болезни органов пищеварения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20,6 случая на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1000 населения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42501" y="1971660"/>
            <a:ext cx="2385283" cy="96013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Болезни системы кровообращения</a:t>
            </a:r>
          </a:p>
          <a:p>
            <a:pPr algn="ctr">
              <a:defRPr/>
            </a:pPr>
            <a:r>
              <a:rPr lang="ru-RU" sz="1100" b="1" dirty="0">
                <a:solidFill>
                  <a:schemeClr val="bg1"/>
                </a:solidFill>
              </a:rPr>
              <a:t>68, 1 случая на </a:t>
            </a:r>
          </a:p>
          <a:p>
            <a:pPr algn="ctr">
              <a:defRPr/>
            </a:pPr>
            <a:r>
              <a:rPr lang="ru-RU" sz="1100" b="1" dirty="0">
                <a:solidFill>
                  <a:schemeClr val="bg1"/>
                </a:solidFill>
              </a:rPr>
              <a:t>1000 населения 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987824" y="1851670"/>
            <a:ext cx="3167538" cy="11521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Болезни эндокринной системы, расстройства питания и нарушения обмена веществ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34,8 случая на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1000 населения</a:t>
            </a:r>
          </a:p>
          <a:p>
            <a:pPr algn="ctr">
              <a:defRPr/>
            </a:pP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03920" y="1008852"/>
            <a:ext cx="8640960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600" b="1" dirty="0"/>
              <a:t>Выявлено свыше 56 тыс. случаев хронических неинфекционных заболеваний</a:t>
            </a:r>
            <a:endParaRPr lang="ru-RU" sz="16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85402" y="1485647"/>
            <a:ext cx="1582343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</a:rPr>
              <a:t>I </a:t>
            </a:r>
            <a:r>
              <a:rPr lang="ru-RU" sz="1200" b="1" dirty="0">
                <a:solidFill>
                  <a:srgbClr val="C00000"/>
                </a:solidFill>
              </a:rPr>
              <a:t>место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563889" y="1485647"/>
            <a:ext cx="185144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</a:rPr>
              <a:t>II </a:t>
            </a:r>
            <a:r>
              <a:rPr lang="ru-RU" sz="1200" b="1" dirty="0">
                <a:solidFill>
                  <a:srgbClr val="C00000"/>
                </a:solidFill>
              </a:rPr>
              <a:t>место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876258" y="1518146"/>
            <a:ext cx="1656185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</a:rPr>
              <a:t>III </a:t>
            </a:r>
            <a:r>
              <a:rPr lang="ru-RU" sz="1200" b="1" dirty="0">
                <a:solidFill>
                  <a:srgbClr val="C00000"/>
                </a:solidFill>
              </a:rPr>
              <a:t>место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427986" y="4209932"/>
            <a:ext cx="4566649" cy="810090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Реже у обследованных впервые выявлялись болезни глаз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</a:rPr>
              <a:t>(15,2 случая на 1000 населения), нервной системы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</a:rPr>
              <a:t>(14,4 </a:t>
            </a:r>
            <a:r>
              <a:rPr lang="ru-RU" sz="1200" b="1" dirty="0" smtClean="0">
                <a:solidFill>
                  <a:srgbClr val="002060"/>
                </a:solidFill>
              </a:rPr>
              <a:t>случая </a:t>
            </a:r>
            <a:r>
              <a:rPr lang="ru-RU" sz="1200" b="1" dirty="0">
                <a:solidFill>
                  <a:srgbClr val="002060"/>
                </a:solidFill>
              </a:rPr>
              <a:t>на 1000 населения),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</a:rPr>
              <a:t>органов дыхания (9,3 случая на 1000 населения) </a:t>
            </a: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go4.imgsmail.ru/imgpreview?key=http%3A//fisnyak.ru/_nw/11/s88524139.jpg&amp;mb=imgdb_preview_932&amp;w=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267" y="4105480"/>
            <a:ext cx="1584175" cy="85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o3.imgsmail.ru/imgpreview?key=http%3A//got-health.ru/i/p/1295101423_gastrirteroziv-300x269.jpg&amp;mb=imgdb_preview_18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008" y="4176125"/>
            <a:ext cx="1302851" cy="86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Рисунок 42" descr="http://go4.imgsmail.ru/imgpreview?key=http%3A//www.gorobzor.ru/public/news/images/28958.jpg&amp;mb=imgdb_preview_1042">
            <a:hlinkClick r:id="rId6"/>
          </p:cNvPr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34" b="9653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44" y="4161596"/>
            <a:ext cx="1667168" cy="11490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трелка вправо 4"/>
          <p:cNvSpPr/>
          <p:nvPr/>
        </p:nvSpPr>
        <p:spPr>
          <a:xfrm rot="2166249">
            <a:off x="827654" y="3270392"/>
            <a:ext cx="493681" cy="261697"/>
          </a:xfrm>
          <a:prstGeom prst="rightArrow">
            <a:avLst>
              <a:gd name="adj1" fmla="val 4475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142824" y="3150067"/>
            <a:ext cx="3012538" cy="861842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r>
              <a:rPr lang="ru-RU" sz="1100" b="1" dirty="0">
                <a:solidFill>
                  <a:srgbClr val="002060"/>
                </a:solidFill>
              </a:rPr>
              <a:t> </a:t>
            </a:r>
            <a:r>
              <a:rPr lang="ru-RU" sz="1100" b="1" dirty="0" err="1">
                <a:solidFill>
                  <a:srgbClr val="002060"/>
                </a:solidFill>
              </a:rPr>
              <a:t>Черноярский</a:t>
            </a:r>
            <a:r>
              <a:rPr lang="ru-RU" sz="1100" b="1" dirty="0">
                <a:solidFill>
                  <a:srgbClr val="002060"/>
                </a:solidFill>
              </a:rPr>
              <a:t> район   </a:t>
            </a:r>
          </a:p>
          <a:p>
            <a:r>
              <a:rPr lang="ru-RU" sz="1100" b="1" dirty="0">
                <a:solidFill>
                  <a:srgbClr val="002060"/>
                </a:solidFill>
              </a:rPr>
              <a:t> </a:t>
            </a:r>
            <a:r>
              <a:rPr lang="ru-RU" sz="1100" b="1" dirty="0">
                <a:solidFill>
                  <a:srgbClr val="002060"/>
                </a:solidFill>
              </a:rPr>
              <a:t>112,1 </a:t>
            </a:r>
            <a:r>
              <a:rPr lang="ru-RU" sz="1100" b="1" dirty="0">
                <a:solidFill>
                  <a:srgbClr val="002060"/>
                </a:solidFill>
              </a:rPr>
              <a:t>на </a:t>
            </a:r>
            <a:r>
              <a:rPr lang="ru-RU" sz="1100" b="1" dirty="0">
                <a:solidFill>
                  <a:srgbClr val="002060"/>
                </a:solidFill>
              </a:rPr>
              <a:t>1000 нас.</a:t>
            </a:r>
            <a:endParaRPr lang="ru-RU" sz="1100" b="1" dirty="0">
              <a:solidFill>
                <a:srgbClr val="002060"/>
              </a:solidFill>
            </a:endParaRPr>
          </a:p>
          <a:p>
            <a:endParaRPr lang="ru-RU" sz="1100" b="1" dirty="0">
              <a:solidFill>
                <a:srgbClr val="002060"/>
              </a:solidFill>
            </a:endParaRPr>
          </a:p>
          <a:p>
            <a:pPr algn="r"/>
            <a:r>
              <a:rPr lang="ru-RU" sz="1100" b="1" dirty="0" err="1">
                <a:solidFill>
                  <a:srgbClr val="002060"/>
                </a:solidFill>
              </a:rPr>
              <a:t>Икрянинский</a:t>
            </a:r>
            <a:r>
              <a:rPr lang="ru-RU" sz="1100" b="1" dirty="0">
                <a:solidFill>
                  <a:srgbClr val="002060"/>
                </a:solidFill>
              </a:rPr>
              <a:t> район</a:t>
            </a:r>
          </a:p>
          <a:p>
            <a:pPr algn="r"/>
            <a:r>
              <a:rPr lang="ru-RU" sz="1100" b="1" dirty="0">
                <a:solidFill>
                  <a:srgbClr val="002060"/>
                </a:solidFill>
              </a:rPr>
              <a:t>6,2 на 1000 населения 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366432" y="3147419"/>
            <a:ext cx="2726868" cy="864493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r>
              <a:rPr lang="ru-RU" sz="1100" b="1" dirty="0">
                <a:solidFill>
                  <a:srgbClr val="002060"/>
                </a:solidFill>
              </a:rPr>
              <a:t> Володарский район   </a:t>
            </a:r>
          </a:p>
          <a:p>
            <a:r>
              <a:rPr lang="ru-RU" sz="1100" b="1" dirty="0">
                <a:solidFill>
                  <a:srgbClr val="002060"/>
                </a:solidFill>
              </a:rPr>
              <a:t> </a:t>
            </a:r>
            <a:r>
              <a:rPr lang="ru-RU" sz="1100" b="1" dirty="0">
                <a:solidFill>
                  <a:srgbClr val="002060"/>
                </a:solidFill>
              </a:rPr>
              <a:t>69,4 </a:t>
            </a:r>
            <a:r>
              <a:rPr lang="ru-RU" sz="1100" b="1" dirty="0">
                <a:solidFill>
                  <a:srgbClr val="002060"/>
                </a:solidFill>
              </a:rPr>
              <a:t>на </a:t>
            </a:r>
            <a:r>
              <a:rPr lang="ru-RU" sz="1100" b="1" dirty="0">
                <a:solidFill>
                  <a:srgbClr val="002060"/>
                </a:solidFill>
              </a:rPr>
              <a:t>1000 нас.</a:t>
            </a:r>
            <a:endParaRPr lang="ru-RU" sz="1100" b="1" dirty="0">
              <a:solidFill>
                <a:srgbClr val="002060"/>
              </a:solidFill>
            </a:endParaRPr>
          </a:p>
          <a:p>
            <a:endParaRPr lang="ru-RU" sz="1100" b="1" dirty="0">
              <a:solidFill>
                <a:srgbClr val="002060"/>
              </a:solidFill>
            </a:endParaRPr>
          </a:p>
          <a:p>
            <a:pPr algn="r"/>
            <a:r>
              <a:rPr lang="ru-RU" sz="1100" b="1" dirty="0" err="1">
                <a:solidFill>
                  <a:srgbClr val="002060"/>
                </a:solidFill>
              </a:rPr>
              <a:t>Ахтубинский</a:t>
            </a:r>
            <a:r>
              <a:rPr lang="ru-RU" sz="1100" b="1" dirty="0">
                <a:solidFill>
                  <a:srgbClr val="002060"/>
                </a:solidFill>
              </a:rPr>
              <a:t> район</a:t>
            </a:r>
          </a:p>
          <a:p>
            <a:pPr algn="r"/>
            <a:r>
              <a:rPr lang="ru-RU" sz="1100" b="1" dirty="0">
                <a:solidFill>
                  <a:srgbClr val="002060"/>
                </a:solidFill>
              </a:rPr>
              <a:t>2,3 на 1000 населения </a:t>
            </a:r>
          </a:p>
        </p:txBody>
      </p:sp>
      <p:sp>
        <p:nvSpPr>
          <p:cNvPr id="27" name="Стрелка вправо 26"/>
          <p:cNvSpPr/>
          <p:nvPr/>
        </p:nvSpPr>
        <p:spPr>
          <a:xfrm rot="2166249">
            <a:off x="832288" y="3256175"/>
            <a:ext cx="493681" cy="277422"/>
          </a:xfrm>
          <a:prstGeom prst="rightArrow">
            <a:avLst>
              <a:gd name="adj1" fmla="val 4475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12946331">
            <a:off x="7323599" y="3577939"/>
            <a:ext cx="330063" cy="134129"/>
          </a:xfrm>
          <a:prstGeom prst="rightArrow">
            <a:avLst>
              <a:gd name="adj1" fmla="val 4475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13004763">
            <a:off x="4362580" y="3585411"/>
            <a:ext cx="321079" cy="127054"/>
          </a:xfrm>
          <a:prstGeom prst="rightArrow">
            <a:avLst>
              <a:gd name="adj1" fmla="val 4475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675" y="3147817"/>
            <a:ext cx="2796934" cy="936103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r>
              <a:rPr lang="ru-RU" sz="1100" b="1" dirty="0">
                <a:solidFill>
                  <a:srgbClr val="002060"/>
                </a:solidFill>
              </a:rPr>
              <a:t> </a:t>
            </a:r>
            <a:r>
              <a:rPr lang="ru-RU" sz="1100" b="1" dirty="0" err="1">
                <a:solidFill>
                  <a:srgbClr val="002060"/>
                </a:solidFill>
              </a:rPr>
              <a:t>Черноярский</a:t>
            </a:r>
            <a:r>
              <a:rPr lang="ru-RU" sz="1100" b="1" dirty="0">
                <a:solidFill>
                  <a:srgbClr val="002060"/>
                </a:solidFill>
              </a:rPr>
              <a:t> район   </a:t>
            </a:r>
          </a:p>
          <a:p>
            <a:r>
              <a:rPr lang="ru-RU" sz="1100" b="1" dirty="0">
                <a:solidFill>
                  <a:srgbClr val="002060"/>
                </a:solidFill>
              </a:rPr>
              <a:t> </a:t>
            </a:r>
            <a:r>
              <a:rPr lang="ru-RU" sz="1100" b="1" dirty="0">
                <a:solidFill>
                  <a:srgbClr val="002060"/>
                </a:solidFill>
              </a:rPr>
              <a:t>135,0 </a:t>
            </a:r>
            <a:r>
              <a:rPr lang="ru-RU" sz="1100" b="1" dirty="0">
                <a:solidFill>
                  <a:srgbClr val="002060"/>
                </a:solidFill>
              </a:rPr>
              <a:t>на </a:t>
            </a:r>
            <a:r>
              <a:rPr lang="ru-RU" sz="1100" b="1" dirty="0">
                <a:solidFill>
                  <a:srgbClr val="002060"/>
                </a:solidFill>
              </a:rPr>
              <a:t>1000 нас.</a:t>
            </a:r>
            <a:endParaRPr lang="ru-RU" sz="1100" b="1" dirty="0">
              <a:solidFill>
                <a:srgbClr val="002060"/>
              </a:solidFill>
            </a:endParaRPr>
          </a:p>
          <a:p>
            <a:endParaRPr lang="ru-RU" sz="1100" b="1" dirty="0">
              <a:solidFill>
                <a:srgbClr val="002060"/>
              </a:solidFill>
            </a:endParaRPr>
          </a:p>
          <a:p>
            <a:pPr algn="r"/>
            <a:r>
              <a:rPr lang="ru-RU" sz="1100" b="1" dirty="0" err="1">
                <a:solidFill>
                  <a:srgbClr val="002060"/>
                </a:solidFill>
              </a:rPr>
              <a:t>Икрянинский</a:t>
            </a:r>
            <a:r>
              <a:rPr lang="ru-RU" sz="1100" b="1" dirty="0">
                <a:solidFill>
                  <a:srgbClr val="002060"/>
                </a:solidFill>
              </a:rPr>
              <a:t> район</a:t>
            </a:r>
          </a:p>
          <a:p>
            <a:pPr algn="r"/>
            <a:r>
              <a:rPr lang="ru-RU" sz="1100" b="1" dirty="0">
                <a:solidFill>
                  <a:srgbClr val="002060"/>
                </a:solidFill>
              </a:rPr>
              <a:t>12,4 на 1000 населения </a:t>
            </a:r>
          </a:p>
        </p:txBody>
      </p:sp>
      <p:sp>
        <p:nvSpPr>
          <p:cNvPr id="31" name="Стрелка вправо 30"/>
          <p:cNvSpPr/>
          <p:nvPr/>
        </p:nvSpPr>
        <p:spPr>
          <a:xfrm rot="13054805">
            <a:off x="1048946" y="3593542"/>
            <a:ext cx="311714" cy="119713"/>
          </a:xfrm>
          <a:prstGeom prst="rightArrow">
            <a:avLst>
              <a:gd name="adj1" fmla="val 4475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3765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6825</TotalTime>
  <Words>821</Words>
  <Application>Microsoft Office PowerPoint</Application>
  <PresentationFormat>Экран (16:9)</PresentationFormat>
  <Paragraphs>238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Приложения к Докладу</dc:title>
  <dc:creator>Флек Виталий Олегович</dc:creator>
  <cp:lastModifiedBy>Бочарникова</cp:lastModifiedBy>
  <cp:revision>407</cp:revision>
  <cp:lastPrinted>2014-03-25T13:26:04Z</cp:lastPrinted>
  <dcterms:created xsi:type="dcterms:W3CDTF">2013-07-16T06:35:52Z</dcterms:created>
  <dcterms:modified xsi:type="dcterms:W3CDTF">2014-03-25T13:32:51Z</dcterms:modified>
</cp:coreProperties>
</file>