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25"/>
  </p:notesMasterIdLst>
  <p:sldIdLst>
    <p:sldId id="267" r:id="rId2"/>
    <p:sldId id="330" r:id="rId3"/>
    <p:sldId id="278" r:id="rId4"/>
    <p:sldId id="340" r:id="rId5"/>
    <p:sldId id="311" r:id="rId6"/>
    <p:sldId id="310" r:id="rId7"/>
    <p:sldId id="312" r:id="rId8"/>
    <p:sldId id="314" r:id="rId9"/>
    <p:sldId id="318" r:id="rId10"/>
    <p:sldId id="343" r:id="rId11"/>
    <p:sldId id="320" r:id="rId12"/>
    <p:sldId id="321" r:id="rId13"/>
    <p:sldId id="322" r:id="rId14"/>
    <p:sldId id="323" r:id="rId15"/>
    <p:sldId id="324" r:id="rId16"/>
    <p:sldId id="325" r:id="rId17"/>
    <p:sldId id="319" r:id="rId18"/>
    <p:sldId id="339" r:id="rId19"/>
    <p:sldId id="341" r:id="rId20"/>
    <p:sldId id="342" r:id="rId21"/>
    <p:sldId id="316" r:id="rId22"/>
    <p:sldId id="317" r:id="rId23"/>
    <p:sldId id="328" r:id="rId24"/>
  </p:sldIdLst>
  <p:sldSz cx="9906000" cy="6858000" type="A4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FFCCFF"/>
    <a:srgbClr val="F8F8F8"/>
    <a:srgbClr val="F2F2F2"/>
    <a:srgbClr val="FFCC99"/>
    <a:srgbClr val="DDDDDD"/>
    <a:srgbClr val="000000"/>
    <a:srgbClr val="FFCC66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270" autoAdjust="0"/>
    <p:restoredTop sz="93238" autoAdjust="0"/>
  </p:normalViewPr>
  <p:slideViewPr>
    <p:cSldViewPr snapToGrid="0">
      <p:cViewPr>
        <p:scale>
          <a:sx n="54" d="100"/>
          <a:sy n="54" d="100"/>
        </p:scale>
        <p:origin x="-72" y="-63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890617" cy="497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907" y="2"/>
            <a:ext cx="2890617" cy="497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E0675-34D7-4571-8824-1398CA26298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1241425"/>
            <a:ext cx="48371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7068" y="4777086"/>
            <a:ext cx="5334957" cy="390852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960"/>
            <a:ext cx="2890617" cy="497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907" y="9428960"/>
            <a:ext cx="2890617" cy="497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0283-DBF4-4BD6-85C6-5CE59DB837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994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095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В появившемся диалоговом окне вносятся необходимые реквизиты и нажимается кнопка заполнить. Программа открывает все бланки форм и проставляет указанные реквизиты в соответствующие поля. По завершении в том случае если по каким-то формам не произошло заполнение, об этом будет сказано в поле Лог событий. В этом случае можно открыть эти бланки вручную из папки Медстат и внести требуемые реквизиты.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После заполнения реквизитов для непосредственного формирования заполненного бланка выбирается форма, территория и нажимается выполнить.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Система МЕДСТАТ формирует протокол контрольных сумм и запускает программу </a:t>
            </a:r>
            <a:r>
              <a:rPr lang="en-US" baseline="0" dirty="0" smtClean="0"/>
              <a:t>Word </a:t>
            </a:r>
            <a:r>
              <a:rPr lang="ru-RU" baseline="0" dirty="0" smtClean="0"/>
              <a:t>в котором открывается выбранный бланк. Для дальнейшей работы необходимо разблокировать запуск макросов, нажав на кнопку Включить содержимое. Затем отрывается меню Надстройки и нажимается кнопка Заполнение. Хотелось бы обратить внимание, что</a:t>
            </a:r>
            <a:r>
              <a:rPr lang="en-US" baseline="0" dirty="0" smtClean="0"/>
              <a:t> </a:t>
            </a:r>
            <a:r>
              <a:rPr lang="ru-RU" baseline="0" dirty="0" smtClean="0"/>
              <a:t>процесс заполнения бланков более быстро производится в </a:t>
            </a:r>
            <a:r>
              <a:rPr lang="en-US" baseline="0" dirty="0" smtClean="0"/>
              <a:t>Microsoft Word </a:t>
            </a:r>
            <a:r>
              <a:rPr lang="ru-RU" baseline="0" dirty="0" smtClean="0"/>
              <a:t>версии 2003. Это связано с изменением алгоритмов работы с макрокомандами в более поздних версиях </a:t>
            </a:r>
            <a:r>
              <a:rPr lang="en-US" baseline="0" dirty="0" smtClean="0"/>
              <a:t>Microsoft Office</a:t>
            </a:r>
            <a:r>
              <a:rPr lang="ru-RU" baseline="0" dirty="0" smtClean="0"/>
              <a:t>.</a:t>
            </a:r>
            <a:endParaRPr lang="en-US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После заполнения данных в документ проставляется дата и время его формирования, а также включается защита от редактирования. </a:t>
            </a:r>
            <a:r>
              <a:rPr lang="ru-RU" dirty="0" smtClean="0"/>
              <a:t>Обращаем внимание</a:t>
            </a:r>
            <a:r>
              <a:rPr lang="ru-RU" dirty="0" smtClean="0"/>
              <a:t>, что когда</a:t>
            </a:r>
            <a:r>
              <a:rPr lang="ru-RU" baseline="0" dirty="0" smtClean="0"/>
              <a:t> в МЕДСТАТ запускается процесс заполнения бланка автоматически генерируется протокол контрольных сумм. Он будет отображаться в программе МЕДСТАТ после закрытия </a:t>
            </a:r>
            <a:r>
              <a:rPr lang="en-US" baseline="0" dirty="0" smtClean="0"/>
              <a:t>Word. </a:t>
            </a:r>
            <a:r>
              <a:rPr lang="ru-RU" baseline="0" dirty="0" smtClean="0"/>
              <a:t>Данный протокол содержит математическую сумму всех значений в таблицах и служит для проверки идентичности информации в выгруженной форме и в базе данных.</a:t>
            </a:r>
            <a:r>
              <a:rPr lang="en-US" baseline="0" dirty="0" smtClean="0"/>
              <a:t> </a:t>
            </a:r>
            <a:r>
              <a:rPr lang="ru-RU" baseline="0" dirty="0" smtClean="0"/>
              <a:t>На протоколе также проставляется дата и время его формирования. Сопоставление даты и времени на бланке формы с временем на протоколе позволяет исключать длительный и трудоемкий процесс считки форм. Таким образом, при предоставлении форм на согласование протокол контрольных сумм обязательно необходимо распечатывать и предоставлять вместе с формой, распечатанной из системы МЕДСТАТ.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Кроме того, как я уже сказал, после заполнения бланка формы данными включается защита документа от редактирования. Это также реализовано в целях обеспечения строгого соответствия печатного бланка и электронной базы данных. В прошлом году ряд субъектов пошел по неправильному пути, пытаясь обойти либо сломать эту защиту, но в результате лишь усложнили себе процесс сдачи, так как потребовалась ручная выверка форм, выявившая расхождение бумажного и электронного варианта.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Таким образом, если на финальном этапе требуется внести какие-то корректировки в форму необходимо сначала поправить базу данных, а затем заново произвести заполнение бланка и распечатку протокола.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Также </a:t>
            </a:r>
            <a:r>
              <a:rPr lang="ru-RU" dirty="0" smtClean="0"/>
              <a:t>остановимся </a:t>
            </a:r>
            <a:r>
              <a:rPr lang="ru-RU" dirty="0" smtClean="0"/>
              <a:t>на ряде новых функций, касающихся формирования выгрузок из базы данных. За это отвечает соответствующий пункт в меню Оператор. Данный</a:t>
            </a:r>
            <a:r>
              <a:rPr lang="ru-RU" baseline="0" dirty="0" smtClean="0"/>
              <a:t> механизм позволяет делать выгрузки массива данных в формате </a:t>
            </a:r>
            <a:r>
              <a:rPr lang="en-US" baseline="0" dirty="0" smtClean="0"/>
              <a:t>Excel </a:t>
            </a:r>
            <a:r>
              <a:rPr lang="ru-RU" baseline="0" dirty="0" smtClean="0"/>
              <a:t>как в разрезе территорий, так и разрезе строк по каждой территории. </a:t>
            </a:r>
            <a:r>
              <a:rPr lang="ru-RU" dirty="0" smtClean="0"/>
              <a:t>Подробнее работу этой функции</a:t>
            </a:r>
            <a:r>
              <a:rPr lang="ru-RU" baseline="0" dirty="0" smtClean="0"/>
              <a:t> рассмотрим далее.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При необходимости возможно внесение изменений и дополнений в условия контроля. Для этого открывается в меню Оператор – Словари - Словарь условий контроля.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Словарь содержит полный список формул условий контроля по таблицам отчетных форм.    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Корректуру в условия контроля вводят, зафиксировав курсор мыши на нужной строке.</a:t>
            </a:r>
            <a:r>
              <a:rPr lang="ru-RU" baseline="0" dirty="0" smtClean="0"/>
              <a:t> Более подробно алгоритм написания условий мы разберем чуть позже.</a:t>
            </a:r>
          </a:p>
          <a:p>
            <a:r>
              <a:rPr lang="ru-RU" baseline="0" dirty="0" smtClean="0"/>
              <a:t>Необходимо обратить внимание, что условия контроля хранятся в файле </a:t>
            </a:r>
            <a:r>
              <a:rPr lang="en-US" baseline="0" dirty="0" smtClean="0"/>
              <a:t>POKAZ.DBF</a:t>
            </a:r>
            <a:r>
              <a:rPr lang="ru-RU" baseline="0" dirty="0" smtClean="0"/>
              <a:t>,</a:t>
            </a:r>
            <a:r>
              <a:rPr lang="en-US" baseline="0" dirty="0" smtClean="0"/>
              <a:t> </a:t>
            </a:r>
            <a:r>
              <a:rPr lang="ru-RU" baseline="0" dirty="0" smtClean="0"/>
              <a:t>который направляется вместе обновлением версий МЕДСТАТ. В том случае, если произвести замену этого файла то введенные Вами условия контроля будут затерты и потребуется их повторное добавление.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При необходимости возможно внесение изменений и дополнений в условия контроля. Для этого открывается в меню Оператор – Словари - Словарь условий контроля.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Словарь содержит полный список формул условий контроля по таблицам отчетных форм.    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Корректуру в условия контроля вводят, зафиксировав курсор мыши на нужной строке.</a:t>
            </a:r>
            <a:r>
              <a:rPr lang="ru-RU" baseline="0" dirty="0" smtClean="0"/>
              <a:t> </a:t>
            </a:r>
            <a:r>
              <a:rPr lang="ru-RU" baseline="0" dirty="0" smtClean="0"/>
              <a:t>Необходимо </a:t>
            </a:r>
            <a:r>
              <a:rPr lang="ru-RU" baseline="0" dirty="0" smtClean="0"/>
              <a:t>обратить внимание, что условия контроля хранятся в файле </a:t>
            </a:r>
            <a:r>
              <a:rPr lang="en-US" baseline="0" dirty="0" smtClean="0"/>
              <a:t>POKAZ.DBF</a:t>
            </a:r>
            <a:r>
              <a:rPr lang="ru-RU" baseline="0" dirty="0" smtClean="0"/>
              <a:t>,</a:t>
            </a:r>
            <a:r>
              <a:rPr lang="en-US" baseline="0" dirty="0" smtClean="0"/>
              <a:t> </a:t>
            </a:r>
            <a:r>
              <a:rPr lang="ru-RU" baseline="0" dirty="0" smtClean="0"/>
              <a:t>который направляется вместе обновлением версий МЕДСТАТ. В том случае, если произвести замену этого файла то введенные Вами условия контроля будут затерты и потребуется их повторное добавление.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При необходимости возможно внесение изменений и дополнений в условия контроля. Для этого открывается в меню Оператор – Словари - Словарь условий контроля.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Словарь содержит полный список формул условий контроля по таблицам отчетных форм.    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Корректуру в условия контроля вводят, зафиксировав курсор мыши на нужной строке.</a:t>
            </a:r>
            <a:r>
              <a:rPr lang="ru-RU" baseline="0" dirty="0" smtClean="0"/>
              <a:t> Более подробно алгоритм написания условий мы разберем чуть позже.</a:t>
            </a:r>
          </a:p>
          <a:p>
            <a:r>
              <a:rPr lang="ru-RU" baseline="0" dirty="0" smtClean="0"/>
              <a:t>Необходимо обратить внимание, что условия контроля хранятся в файле </a:t>
            </a:r>
            <a:r>
              <a:rPr lang="en-US" baseline="0" dirty="0" smtClean="0"/>
              <a:t>POKAZ.DBF</a:t>
            </a:r>
            <a:r>
              <a:rPr lang="ru-RU" baseline="0" dirty="0" smtClean="0"/>
              <a:t>,</a:t>
            </a:r>
            <a:r>
              <a:rPr lang="en-US" baseline="0" dirty="0" smtClean="0"/>
              <a:t> </a:t>
            </a:r>
            <a:r>
              <a:rPr lang="ru-RU" baseline="0" dirty="0" smtClean="0"/>
              <a:t>который направляется вместе обновлением версий МЕДСТАТ. В том случае, если произвести замену этого файла то введенные Вами условия контроля будут затерты и потребуется их повторное добавление.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Здесь представлена ведомость </a:t>
            </a:r>
            <a:r>
              <a:rPr lang="ru-RU" baseline="0" dirty="0" err="1" smtClean="0"/>
              <a:t>внутритабличного</a:t>
            </a:r>
            <a:r>
              <a:rPr lang="ru-RU" baseline="0" dirty="0" smtClean="0"/>
              <a:t> контроля таблицы с данными, показанными на предыдущем слайде. Хочу отдельно остановиться на чтении условий контроля. Условие контроля состоит из правой и левой частей, которые могут проверяться на больше, меньше или равенство. Каждая часть имеет строго установленную структуру: указывается номер формы, таблицы, строки, графы разделенные запятой.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Таким образом первое условие означает что по форме 30, таблице 2800, строка 1 по графам с 3 по 6 должна быть равна в этой же таблице сумме строк 2,6,8,9,12 и с15по20 также по графам с 3 по 6. В наших данных присутствует ошибка по каждой из граф.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Следующее условие сравнивает сумму 10 и 11 строки (где в том числе) с 9 строкой.  И последнее условие также сравнивает сумму (в том числе) 13 и 14 строки с 12 строкой по графам с 3 по 6.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Также условие контроля может быть записано в виде показателя, в этом случае расчетное значение приравнивается к нулю. В первом условии рассчитывается доля строки 3 (значение 1000) из строки 1 (значение 2000), получается 50%. Во втором доля строки 4 (70) из строки 3 (1000), получается 7%.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66700" algn="l"/>
              </a:tabLst>
            </a:pPr>
            <a:r>
              <a:rPr lang="ru-RU" sz="1200" dirty="0" smtClean="0"/>
              <a:t>Подводя итоги, необходимо обратить внимание на следующее:</a:t>
            </a:r>
          </a:p>
          <a:p>
            <a:pPr>
              <a:tabLst>
                <a:tab pos="266700" algn="l"/>
              </a:tabLst>
            </a:pPr>
            <a:r>
              <a:rPr lang="ru-RU" sz="1200" b="0" dirty="0" smtClean="0">
                <a:solidFill>
                  <a:srgbClr val="FF0000"/>
                </a:solidFill>
              </a:rPr>
              <a:t>1) </a:t>
            </a:r>
            <a:r>
              <a:rPr lang="ru-RU" b="0" dirty="0" smtClean="0">
                <a:solidFill>
                  <a:srgbClr val="FF0000"/>
                </a:solidFill>
              </a:rPr>
              <a:t>Следует с</a:t>
            </a:r>
            <a:r>
              <a:rPr lang="ru-RU" sz="1200" b="0" dirty="0" smtClean="0">
                <a:solidFill>
                  <a:srgbClr val="FF0000"/>
                </a:solidFill>
              </a:rPr>
              <a:t>облюдать алгоритм действий, описанный выше.</a:t>
            </a:r>
          </a:p>
          <a:p>
            <a:pPr>
              <a:tabLst>
                <a:tab pos="266700" algn="l"/>
              </a:tabLst>
            </a:pPr>
            <a:r>
              <a:rPr lang="ru-RU" sz="1200" b="0" dirty="0" smtClean="0">
                <a:solidFill>
                  <a:srgbClr val="FF0000"/>
                </a:solidFill>
              </a:rPr>
              <a:t>2) Вносить правки только через базу данных, не пытаться пытаясь разблокировать документ </a:t>
            </a:r>
            <a:r>
              <a:rPr lang="en-US" sz="1200" b="0" dirty="0" smtClean="0">
                <a:solidFill>
                  <a:srgbClr val="FF0000"/>
                </a:solidFill>
              </a:rPr>
              <a:t>Word</a:t>
            </a:r>
            <a:endParaRPr lang="ru-RU" sz="1200" b="0" dirty="0" smtClean="0">
              <a:solidFill>
                <a:srgbClr val="FF0000"/>
              </a:solidFill>
            </a:endParaRPr>
          </a:p>
          <a:p>
            <a:pPr>
              <a:tabLst>
                <a:tab pos="266700" algn="l"/>
              </a:tabLst>
            </a:pPr>
            <a:r>
              <a:rPr lang="ru-RU" sz="1200" b="0" dirty="0" smtClean="0">
                <a:solidFill>
                  <a:srgbClr val="FF0000"/>
                </a:solidFill>
              </a:rPr>
              <a:t>3) Проводить и анализировать контроли на всех уровнях.</a:t>
            </a:r>
          </a:p>
          <a:p>
            <a:pPr>
              <a:tabLst>
                <a:tab pos="266700" algn="l"/>
              </a:tabLst>
            </a:pPr>
            <a:endParaRPr lang="ru-RU" sz="1200" b="0" dirty="0" smtClean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корректной работы системы «МЕДСТАТ»</a:t>
            </a:r>
            <a:r>
              <a:rPr lang="ru-RU" baseline="0" dirty="0" smtClean="0"/>
              <a:t> необходимо провести первичную инсталляцию системы. Для этого следует </a:t>
            </a:r>
            <a:r>
              <a:rPr lang="ru-RU" dirty="0" smtClean="0"/>
              <a:t>загрузить пакет установки с сайта </a:t>
            </a:r>
            <a:r>
              <a:rPr lang="ru-RU" dirty="0" err="1" smtClean="0"/>
              <a:t>минздрава</a:t>
            </a:r>
            <a:r>
              <a:rPr lang="ru-RU" dirty="0" smtClean="0"/>
              <a:t> </a:t>
            </a:r>
            <a:r>
              <a:rPr lang="ru-RU" dirty="0" smtClean="0"/>
              <a:t>и запустить его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ru-RU" baseline="0" dirty="0" smtClean="0"/>
              <a:t>Пакет установки представляет собой самораспаковывающийся архив. Все материалы перед отправкой проверяются на вирусы. </a:t>
            </a:r>
          </a:p>
          <a:p>
            <a:r>
              <a:rPr lang="ru-RU" baseline="0" dirty="0" smtClean="0"/>
              <a:t>После запуска пакета появляется диалоговое окно в котором необходимо нажать кнопку «Извлечь». Для обеспечения работоспособности ярлыков папку назначения, которая установлена по умолчанию изменять не следует.</a:t>
            </a:r>
          </a:p>
          <a:p>
            <a:r>
              <a:rPr lang="ru-RU" dirty="0" smtClean="0"/>
              <a:t>По завершению установки диалоговое окно закроется</a:t>
            </a:r>
            <a:r>
              <a:rPr lang="ru-RU" baseline="0" dirty="0" smtClean="0"/>
              <a:t> и на рабочем столе появится ярлык </a:t>
            </a:r>
            <a:r>
              <a:rPr lang="ru-RU" baseline="0" dirty="0" err="1" smtClean="0"/>
              <a:t>Медстат</a:t>
            </a:r>
            <a:r>
              <a:rPr lang="ru-RU" baseline="0" dirty="0" smtClean="0"/>
              <a:t> </a:t>
            </a:r>
            <a:r>
              <a:rPr lang="ru-RU" baseline="0" dirty="0" smtClean="0"/>
              <a:t>2016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</a:t>
            </a:r>
            <a:r>
              <a:rPr lang="ru-RU" baseline="0" dirty="0" smtClean="0"/>
              <a:t> том случае, если требуется </a:t>
            </a:r>
            <a:r>
              <a:rPr lang="ru-RU" dirty="0" smtClean="0"/>
              <a:t>ручной ввод для корректировки</a:t>
            </a:r>
            <a:r>
              <a:rPr lang="ru-RU" baseline="0" dirty="0" smtClean="0"/>
              <a:t> или проверки данных открывается окно «Табличный ввод» в меню «Оператор». Выбирается территория, форма, таблица и нажимается кнопка Вызвать таблицу</a:t>
            </a:r>
            <a:r>
              <a:rPr lang="ru-RU" baseline="0" dirty="0"/>
              <a:t>.</a:t>
            </a: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Сохраняется возможность просмотра данных за два года. В этом случае, в верхней части у Вас остается информация за текущий год, а ниже выводится таблица за прошлый год.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Также если структура таблицы в текущем году</a:t>
            </a:r>
            <a:r>
              <a:rPr lang="en-US" baseline="0" dirty="0" smtClean="0"/>
              <a:t> </a:t>
            </a:r>
            <a:r>
              <a:rPr lang="ru-RU" baseline="0" dirty="0" smtClean="0"/>
              <a:t>не кардинально изменялась есть возможность математического сопоставления данных за два года, нажав кнопку «Сопоставление». Она выводит ведомость в которой сравнивается значение текущего и предыдущего года, и отображается разница если отличие превышает 50%. Однако повторяю, что данная функция работает корректно если структура таблицы не менялась. На слайде показана ведомость по таблице 2800 за 2014 и 2013 год: Указаны графа и строка таблицы, знак больше или меньше, процент разницы. Далее показаны значение за текущий и предыдущий годы. В связи с тем, что по данной таблице изменялась методология по 4й и остальным графам, все представленные записи соответствуют разнице как раз по 4, 5, 6-й графам.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После ввода и проверки данных необходимо провести </a:t>
            </a:r>
            <a:r>
              <a:rPr lang="ru-RU" baseline="0" dirty="0" err="1" smtClean="0"/>
              <a:t>внутриформенный</a:t>
            </a:r>
            <a:r>
              <a:rPr lang="ru-RU" baseline="0" dirty="0" smtClean="0"/>
              <a:t> и </a:t>
            </a:r>
            <a:r>
              <a:rPr lang="ru-RU" baseline="0" dirty="0" err="1" smtClean="0"/>
              <a:t>межформенный</a:t>
            </a:r>
            <a:r>
              <a:rPr lang="ru-RU" baseline="0" dirty="0" smtClean="0"/>
              <a:t> контроль. На слайде представлена таблица, содержащая часть данных с логическими ошибками, такими как несоответствие суммы значений строке ИТОГО,   ИЗ НИХ больше чем ВСЕГО  и тому подобное. 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CF8B-ACA8-4C7E-BCE0-FE3576D98836}" type="datetime1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083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771C-B1E8-4A83-9AF1-0D13231373D8}" type="datetime1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990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5058-4DC6-4295-808E-5E0028A81A3B}" type="datetime1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129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88EC5-14EF-4809-BAB6-407EB3B317B4}" type="datetime1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15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AABB7-5592-441C-9E29-910A262FB1FB}" type="datetime1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453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50C9-A62B-49B3-B569-D6ECBADF359A}" type="datetime1">
              <a:rPr lang="ru-RU" smtClean="0"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65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AAA1-30E6-4836-91A9-D648868D59A0}" type="datetime1">
              <a:rPr lang="ru-RU" smtClean="0"/>
              <a:t>15.12.2016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296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20B8-179A-4035-BF47-E487751F369D}" type="datetime1">
              <a:rPr lang="ru-RU" smtClean="0"/>
              <a:t>15.12.2016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19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73E6-C927-4D29-93A8-FBF5CA0127AD}" type="datetime1">
              <a:rPr lang="ru-RU" smtClean="0"/>
              <a:t>15.12.2016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929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35AE-2E21-473F-B022-53E98574DDAB}" type="datetime1">
              <a:rPr lang="ru-RU" smtClean="0"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9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A880-0800-4EB3-8204-A3AF27ACE583}" type="datetime1">
              <a:rPr lang="ru-RU" smtClean="0"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98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4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01394-BD94-4081-86B3-4C60AD41524D}" type="datetime1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76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1989138"/>
            <a:ext cx="9906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8682" y="2554287"/>
            <a:ext cx="7897018" cy="1578769"/>
          </a:xfr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dirty="0" smtClean="0"/>
              <a:t>Особенности использования системы </a:t>
            </a:r>
            <a:r>
              <a:rPr lang="ru-RU" sz="2800" b="1" dirty="0"/>
              <a:t>обработки статистической отчетности «МЕДСТАТ</a:t>
            </a:r>
            <a:r>
              <a:rPr lang="ru-RU" sz="2800" b="1" dirty="0" smtClean="0"/>
              <a:t>» </a:t>
            </a:r>
            <a:br>
              <a:rPr lang="ru-RU" sz="2800" b="1" dirty="0" smtClean="0"/>
            </a:br>
            <a:r>
              <a:rPr lang="ru-RU" sz="2800" b="1" dirty="0" smtClean="0"/>
              <a:t>для подготовки отчетов за 2016 год.</a:t>
            </a:r>
            <a:endParaRPr lang="ru-RU" sz="2800" b="1" dirty="0"/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703388"/>
            <a:ext cx="9906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673601" y="4221540"/>
            <a:ext cx="4533900" cy="15696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2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Проведение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4319" y="916219"/>
            <a:ext cx="9313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400" dirty="0" smtClean="0"/>
              <a:t>Для запуска </a:t>
            </a:r>
            <a:r>
              <a:rPr lang="ru-RU" sz="2400" b="1" dirty="0" smtClean="0"/>
              <a:t>межтабличных </a:t>
            </a:r>
            <a:r>
              <a:rPr lang="ru-RU" sz="2400" dirty="0" smtClean="0"/>
              <a:t>(</a:t>
            </a:r>
            <a:r>
              <a:rPr lang="ru-RU" sz="2400" dirty="0" err="1" smtClean="0"/>
              <a:t>внутриформенных</a:t>
            </a:r>
            <a:r>
              <a:rPr lang="ru-RU" sz="2400" dirty="0" smtClean="0"/>
              <a:t>),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межформенных</a:t>
            </a:r>
            <a:r>
              <a:rPr lang="ru-RU" sz="2400" b="1" dirty="0" smtClean="0"/>
              <a:t> и межгодовых </a:t>
            </a:r>
            <a:r>
              <a:rPr lang="ru-RU" sz="2400" dirty="0" smtClean="0"/>
              <a:t>контролей</a:t>
            </a:r>
            <a:r>
              <a:rPr lang="ru-RU" sz="2400" b="1" dirty="0" smtClean="0"/>
              <a:t>:</a:t>
            </a:r>
            <a:r>
              <a:rPr lang="ru-RU" sz="2400" dirty="0" smtClean="0"/>
              <a:t> меню </a:t>
            </a:r>
            <a:r>
              <a:rPr lang="ru-RU" sz="2400" b="1" dirty="0">
                <a:solidFill>
                  <a:srgbClr val="FF0000"/>
                </a:solidFill>
              </a:rPr>
              <a:t>Оператор</a:t>
            </a:r>
            <a:r>
              <a:rPr lang="ru-RU" sz="2400" dirty="0"/>
              <a:t> – </a:t>
            </a:r>
            <a:r>
              <a:rPr lang="ru-RU" sz="2400" b="1" dirty="0" smtClean="0">
                <a:solidFill>
                  <a:srgbClr val="FF0000"/>
                </a:solidFill>
              </a:rPr>
              <a:t>Контроль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83" y="1810402"/>
            <a:ext cx="5923278" cy="4800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/>
          <p:cNvSpPr/>
          <p:nvPr/>
        </p:nvSpPr>
        <p:spPr>
          <a:xfrm>
            <a:off x="4477775" y="3219339"/>
            <a:ext cx="1670778" cy="4067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344528" y="2067951"/>
            <a:ext cx="3561471" cy="5415677"/>
          </a:xfrm>
          <a:prstGeom prst="roundRect">
            <a:avLst>
              <a:gd name="adj" fmla="val 952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контролей через окно Табличный ввод, охватывает только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внутритабличные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котроли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После внесения данных по всем таблицам необходимо провести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внутриформенный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межформенный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межгодовой контроли через меню Оператор – Контроль. Выбирается территория, форма и набор контроля, вид контроля и далее кнопка Выполнить. </a:t>
            </a:r>
          </a:p>
          <a:p>
            <a:pPr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 заложены специалистами, осуществляющими прием соответствующих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форм. </a:t>
            </a:r>
          </a:p>
          <a:p>
            <a:pP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обращаем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внимание, что наличие контролей позволяет выявить лишь часть грубых логических ошибок, а истинную картину состояния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 организации могут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знать только специалисты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составляющие отчет.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42491" y="2355375"/>
            <a:ext cx="1418493" cy="56367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5100" y="22678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91648" y="37790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48390" y="24625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3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66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Распечатка заполненных бланков отчетных форм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4319" y="916219"/>
            <a:ext cx="93138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4638" algn="ctr">
              <a:tabLst>
                <a:tab pos="266700" algn="l"/>
              </a:tabLst>
            </a:pPr>
            <a:r>
              <a:rPr lang="ru-RU" sz="2200" b="1" dirty="0" smtClean="0">
                <a:solidFill>
                  <a:srgbClr val="FF0000"/>
                </a:solidFill>
              </a:rPr>
              <a:t>Оператор</a:t>
            </a:r>
            <a:r>
              <a:rPr lang="ru-RU" sz="2200" dirty="0" smtClean="0"/>
              <a:t> </a:t>
            </a:r>
            <a:r>
              <a:rPr lang="ru-RU" sz="2200" dirty="0"/>
              <a:t>– </a:t>
            </a:r>
            <a:r>
              <a:rPr lang="ru-RU" sz="2200" b="1" dirty="0" smtClean="0">
                <a:solidFill>
                  <a:srgbClr val="FF0000"/>
                </a:solidFill>
              </a:rPr>
              <a:t>Распечатка из БД </a:t>
            </a:r>
            <a:r>
              <a:rPr lang="ru-RU" sz="2200" b="1" dirty="0">
                <a:solidFill>
                  <a:srgbClr val="FF0000"/>
                </a:solidFill>
              </a:rPr>
              <a:t>заполненных бланков отчетных форм</a:t>
            </a:r>
            <a:endParaRPr lang="ru-RU" sz="2200" b="1" dirty="0" smtClean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917" y="1795432"/>
            <a:ext cx="6624220" cy="4582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Овал 11"/>
          <p:cNvSpPr/>
          <p:nvPr/>
        </p:nvSpPr>
        <p:spPr>
          <a:xfrm>
            <a:off x="5130094" y="5513057"/>
            <a:ext cx="2997905" cy="4927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1594" y="1795432"/>
            <a:ext cx="2563135" cy="2442270"/>
          </a:xfrm>
          <a:prstGeom prst="roundRect">
            <a:avLst>
              <a:gd name="adj" fmla="val 952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/>
              <a:t>Заполнение реквизитов отчитывающейся организации для всех отчетных форм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2356860">
            <a:off x="1894578" y="4689591"/>
            <a:ext cx="1422867" cy="394138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85975" y="6744915"/>
            <a:ext cx="7739379" cy="2735342"/>
          </a:xfrm>
          <a:prstGeom prst="roundRect">
            <a:avLst>
              <a:gd name="adj" fmla="val 952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После внесения данных и проведения контроля производится вывод на печать заполненных бланков форм. </a:t>
            </a:r>
          </a:p>
          <a:p>
            <a:r>
              <a:rPr lang="ru-RU" dirty="0"/>
              <a:t>В новой версии «МЕДСТАТ</a:t>
            </a:r>
            <a:r>
              <a:rPr lang="ru-RU" dirty="0" smtClean="0"/>
              <a:t>» будет  </a:t>
            </a:r>
            <a:r>
              <a:rPr lang="ru-RU" dirty="0"/>
              <a:t>предусмотрен </a:t>
            </a:r>
            <a:r>
              <a:rPr lang="ru-RU" dirty="0">
                <a:solidFill>
                  <a:schemeClr val="tx1"/>
                </a:solidFill>
              </a:rPr>
              <a:t>автоматический поиск путей приложения к редактору  </a:t>
            </a:r>
            <a:r>
              <a:rPr lang="en-US" dirty="0">
                <a:solidFill>
                  <a:schemeClr val="tx1"/>
                </a:solidFill>
              </a:rPr>
              <a:t>Microsoft Word</a:t>
            </a:r>
            <a:r>
              <a:rPr lang="ru-RU" dirty="0">
                <a:solidFill>
                  <a:schemeClr val="tx1"/>
                </a:solidFill>
              </a:rPr>
              <a:t>, который отображается в окне контрольного просмотра пути. Это окно осталось доступным для редактирования и при необходимости </a:t>
            </a:r>
            <a:r>
              <a:rPr lang="ru-RU" dirty="0"/>
              <a:t>возможно вручную указать расположение исполняемого файла </a:t>
            </a:r>
            <a:r>
              <a:rPr lang="en-US" dirty="0"/>
              <a:t>WinWord.exe. </a:t>
            </a:r>
          </a:p>
          <a:p>
            <a:r>
              <a:rPr lang="ru-RU" dirty="0"/>
              <a:t>Также в текущем году был разработан модуль автоматического заполнения реквизитов организации на всех формах.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90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Автоматическое заполнение </a:t>
            </a:r>
            <a:r>
              <a:rPr lang="ru-RU" sz="2800" b="1" dirty="0"/>
              <a:t>реквизитов </a:t>
            </a:r>
            <a:r>
              <a:rPr lang="ru-RU" sz="2800" b="1" dirty="0" smtClean="0"/>
              <a:t>организации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38" y="1131055"/>
            <a:ext cx="8824814" cy="5045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13500" y="5638800"/>
            <a:ext cx="1479576" cy="368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068745" y="190068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40519" y="4666977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3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37388" y="5075590"/>
            <a:ext cx="2302712" cy="86123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83209" y="512864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413500" y="5590307"/>
            <a:ext cx="1371600" cy="47243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3593417" y="2264561"/>
            <a:ext cx="467832" cy="19557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3580034" y="1900684"/>
            <a:ext cx="467832" cy="19557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11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3256" y="1074643"/>
            <a:ext cx="8825543" cy="5324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/>
              <a:t>Распечатка заполненных бланков отчетных форм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405095" y="3300966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50564" y="477048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3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20643" y="2096259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534263" y="4673600"/>
            <a:ext cx="1783907" cy="6068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21620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/>
              <a:t>Распечатка заполненных бланков отчетных форм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99457"/>
            <a:ext cx="8991600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018969" y="1865426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83969" y="183017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3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80485" y="1634594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5551137" y="2166773"/>
            <a:ext cx="467832" cy="19557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6528277" y="1634594"/>
            <a:ext cx="467832" cy="19557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1499918" y="1820838"/>
            <a:ext cx="467832" cy="19557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24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/>
              <a:t>Распечатка заполненных бланков отчетных форм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76815"/>
            <a:ext cx="8991600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Овал 15"/>
          <p:cNvSpPr/>
          <p:nvPr/>
        </p:nvSpPr>
        <p:spPr>
          <a:xfrm>
            <a:off x="1359876" y="2970686"/>
            <a:ext cx="1542981" cy="4927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68410" y="4097253"/>
            <a:ext cx="6780390" cy="239561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Овал 18"/>
          <p:cNvSpPr/>
          <p:nvPr/>
        </p:nvSpPr>
        <p:spPr>
          <a:xfrm>
            <a:off x="7709882" y="4132181"/>
            <a:ext cx="1691620" cy="3609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2921642" y="3204752"/>
            <a:ext cx="467832" cy="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218604" y="4293583"/>
            <a:ext cx="467832" cy="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441377" y="2765240"/>
            <a:ext cx="3815556" cy="1940957"/>
          </a:xfrm>
          <a:prstGeom prst="roundRect">
            <a:avLst/>
          </a:prstGeom>
          <a:solidFill>
            <a:srgbClr val="FFCCFF"/>
          </a:solidFill>
          <a:ln w="317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Отклонение по дате и времени заполнения формы и протокола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должны быть минимальны </a:t>
            </a:r>
            <a:r>
              <a:rPr lang="ru-RU" sz="2000" b="1" dirty="0" smtClean="0">
                <a:solidFill>
                  <a:srgbClr val="FF0000"/>
                </a:solidFill>
              </a:rPr>
              <a:t>с учетом заполнения формы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Выгрузка из базы данных в формате </a:t>
            </a:r>
            <a:r>
              <a:rPr lang="en-US" sz="2800" b="1" dirty="0" smtClean="0"/>
              <a:t>Excel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86542" y="1044278"/>
            <a:ext cx="7746486" cy="2447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59785" y="3127635"/>
            <a:ext cx="4190319" cy="3001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6800" y="3127635"/>
            <a:ext cx="4192866" cy="3001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трелка вправо 10"/>
          <p:cNvSpPr/>
          <p:nvPr/>
        </p:nvSpPr>
        <p:spPr>
          <a:xfrm rot="2356860">
            <a:off x="5460310" y="2613108"/>
            <a:ext cx="711434" cy="197069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9243140" flipH="1">
            <a:off x="4072979" y="2613109"/>
            <a:ext cx="711434" cy="197069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35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Дополнение условий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4319" y="916219"/>
            <a:ext cx="9313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400" b="1" dirty="0" smtClean="0"/>
              <a:t>Дополнение</a:t>
            </a:r>
            <a:r>
              <a:rPr lang="ru-RU" sz="2400" dirty="0" smtClean="0"/>
              <a:t> или редактирование</a:t>
            </a:r>
            <a:r>
              <a:rPr lang="ru-RU" sz="2400" b="1" dirty="0" smtClean="0"/>
              <a:t> </a:t>
            </a:r>
            <a:r>
              <a:rPr lang="ru-RU" sz="2400" dirty="0" smtClean="0"/>
              <a:t>контролей</a:t>
            </a:r>
            <a:r>
              <a:rPr lang="ru-RU" sz="2400" b="1" dirty="0" smtClean="0"/>
              <a:t>:</a:t>
            </a:r>
            <a:r>
              <a:rPr lang="ru-RU" sz="2400" dirty="0" smtClean="0"/>
              <a:t> </a:t>
            </a:r>
          </a:p>
          <a:p>
            <a:pPr indent="274638">
              <a:tabLst>
                <a:tab pos="266700" algn="l"/>
              </a:tabLst>
            </a:pPr>
            <a:r>
              <a:rPr lang="ru-RU" sz="2400" dirty="0" smtClean="0"/>
              <a:t>меню </a:t>
            </a:r>
            <a:r>
              <a:rPr lang="ru-RU" sz="2400" b="1" dirty="0" smtClean="0">
                <a:solidFill>
                  <a:srgbClr val="FF0000"/>
                </a:solidFill>
              </a:rPr>
              <a:t>Оператор</a:t>
            </a:r>
            <a:r>
              <a:rPr lang="ru-RU" sz="2400" dirty="0" smtClean="0"/>
              <a:t> </a:t>
            </a:r>
            <a:r>
              <a:rPr lang="ru-RU" sz="2400" dirty="0"/>
              <a:t>– </a:t>
            </a:r>
            <a:r>
              <a:rPr lang="ru-RU" sz="2400" b="1" dirty="0" smtClean="0">
                <a:solidFill>
                  <a:srgbClr val="FF0000"/>
                </a:solidFill>
              </a:rPr>
              <a:t>Словари </a:t>
            </a:r>
            <a:r>
              <a:rPr lang="ru-RU" sz="2400" dirty="0"/>
              <a:t>–</a:t>
            </a:r>
            <a:r>
              <a:rPr lang="ru-RU" sz="2400" b="1" dirty="0" smtClean="0">
                <a:solidFill>
                  <a:srgbClr val="FF0000"/>
                </a:solidFill>
              </a:rPr>
              <a:t> Словарь условий контроля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365" y="1858285"/>
            <a:ext cx="5990772" cy="4592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650523" y="5066210"/>
            <a:ext cx="3464319" cy="586145"/>
          </a:xfrm>
          <a:prstGeom prst="roundRect">
            <a:avLst>
              <a:gd name="adj" fmla="val 952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 smtClean="0"/>
              <a:t>Алгоритм </a:t>
            </a:r>
            <a:r>
              <a:rPr lang="ru-RU" sz="1400" dirty="0"/>
              <a:t>написания </a:t>
            </a:r>
            <a:r>
              <a:rPr lang="ru-RU" sz="1400" dirty="0" smtClean="0"/>
              <a:t>условий контроля </a:t>
            </a:r>
            <a:r>
              <a:rPr lang="ru-RU" sz="1400" dirty="0"/>
              <a:t>изложен в </a:t>
            </a:r>
            <a:r>
              <a:rPr lang="ru-RU" sz="1600" b="1" dirty="0">
                <a:solidFill>
                  <a:srgbClr val="00B050"/>
                </a:solidFill>
              </a:rPr>
              <a:t>Руководстве </a:t>
            </a:r>
            <a:r>
              <a:rPr lang="ru-RU" sz="1600" b="1" dirty="0" smtClean="0">
                <a:solidFill>
                  <a:srgbClr val="00B050"/>
                </a:solidFill>
              </a:rPr>
              <a:t>пользователя</a:t>
            </a:r>
            <a:endParaRPr lang="ru-RU" sz="1400" b="1" dirty="0">
              <a:solidFill>
                <a:srgbClr val="00B05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0542" y="1864324"/>
            <a:ext cx="3004365" cy="4379655"/>
          </a:xfrm>
          <a:prstGeom prst="roundRect">
            <a:avLst>
              <a:gd name="adj" fmla="val 952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300" dirty="0" smtClean="0"/>
              <a:t>Условия </a:t>
            </a:r>
            <a:r>
              <a:rPr lang="ru-RU" sz="2300" dirty="0"/>
              <a:t>контроля хранятся в файле </a:t>
            </a:r>
            <a:r>
              <a:rPr lang="en-US" sz="2300" b="1" dirty="0" smtClean="0">
                <a:solidFill>
                  <a:srgbClr val="0000FF"/>
                </a:solidFill>
              </a:rPr>
              <a:t>POKAZ.DBF</a:t>
            </a:r>
            <a:r>
              <a:rPr lang="ru-RU" sz="2300" dirty="0" smtClean="0"/>
              <a:t>. </a:t>
            </a:r>
          </a:p>
          <a:p>
            <a:pPr>
              <a:spcBef>
                <a:spcPts val="1800"/>
              </a:spcBef>
            </a:pPr>
            <a:r>
              <a:rPr lang="ru-RU" sz="2300" dirty="0" smtClean="0"/>
              <a:t>В </a:t>
            </a:r>
            <a:r>
              <a:rPr lang="ru-RU" sz="2300" dirty="0"/>
              <a:t>том случае, если произвести </a:t>
            </a:r>
            <a:r>
              <a:rPr lang="ru-RU" sz="2300" b="1" dirty="0">
                <a:solidFill>
                  <a:srgbClr val="0000FF"/>
                </a:solidFill>
              </a:rPr>
              <a:t>замену</a:t>
            </a:r>
            <a:r>
              <a:rPr lang="ru-RU" sz="2300" dirty="0"/>
              <a:t> этого файла то введенные </a:t>
            </a:r>
            <a:r>
              <a:rPr lang="ru-RU" sz="2300" dirty="0" smtClean="0"/>
              <a:t>контроли </a:t>
            </a:r>
            <a:r>
              <a:rPr lang="ru-RU" sz="2300" b="1" dirty="0">
                <a:solidFill>
                  <a:srgbClr val="0000FF"/>
                </a:solidFill>
              </a:rPr>
              <a:t>будут затерты</a:t>
            </a:r>
            <a:r>
              <a:rPr lang="ru-RU" sz="2300" dirty="0"/>
              <a:t> и потребуется их </a:t>
            </a:r>
            <a:r>
              <a:rPr lang="ru-RU" sz="2300" b="1" dirty="0">
                <a:solidFill>
                  <a:srgbClr val="0000FF"/>
                </a:solidFill>
              </a:rPr>
              <a:t>повторное добавление</a:t>
            </a:r>
            <a:r>
              <a:rPr lang="ru-RU" sz="23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69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Словарь условий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63073"/>
            <a:ext cx="7859058" cy="5430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319777" y="2499475"/>
            <a:ext cx="2090701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Наборы контролей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97065" y="3939625"/>
            <a:ext cx="1979709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контроля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01943" y="4835933"/>
            <a:ext cx="4578078" cy="71508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b="1" dirty="0"/>
              <a:t>Максимальная длина формулы </a:t>
            </a:r>
            <a:r>
              <a:rPr lang="ru-RU" b="1" dirty="0" smtClean="0">
                <a:solidFill>
                  <a:srgbClr val="FF0000"/>
                </a:solidFill>
              </a:rPr>
              <a:t>не </a:t>
            </a:r>
            <a:r>
              <a:rPr lang="ru-RU" b="1" dirty="0">
                <a:solidFill>
                  <a:srgbClr val="FF0000"/>
                </a:solidFill>
              </a:rPr>
              <a:t>должна превышать 254 байта (знака)</a:t>
            </a:r>
            <a:endParaRPr lang="ru-RU" b="1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7621" y="1122143"/>
            <a:ext cx="1100299" cy="523220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3 знака на код формы</a:t>
            </a:r>
            <a:endParaRPr lang="ru-RU" sz="1400" b="1" dirty="0" smtClean="0">
              <a:solidFill>
                <a:srgbClr val="FF000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183166" y="1734384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400350" y="780277"/>
            <a:ext cx="1286783" cy="95410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25 знаков на название вида контроля</a:t>
            </a:r>
            <a:endParaRPr lang="ru-RU" sz="1400" b="1" dirty="0" smtClean="0">
              <a:solidFill>
                <a:srgbClr val="FF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3001943" y="1860807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34670" y="780277"/>
            <a:ext cx="1286783" cy="95410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8 знаков для </a:t>
            </a:r>
            <a:r>
              <a:rPr lang="ru-RU" sz="1400" b="1" dirty="0" smtClean="0">
                <a:solidFill>
                  <a:srgbClr val="FF0000"/>
                </a:solidFill>
              </a:rPr>
              <a:t>начала и конца </a:t>
            </a:r>
            <a:r>
              <a:rPr lang="ru-RU" sz="1400" b="1" dirty="0">
                <a:solidFill>
                  <a:srgbClr val="FF0000"/>
                </a:solidFill>
              </a:rPr>
              <a:t>интервала</a:t>
            </a:r>
            <a:endParaRPr lang="ru-RU" sz="1400" b="1" dirty="0" smtClean="0">
              <a:solidFill>
                <a:srgbClr val="FF0000"/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5623203" y="1860807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4807429" y="1849270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77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Методология условий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4500" y="900315"/>
            <a:ext cx="68643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11000038 0353,2200,1:3,03&gt;53,2200,1:3,04*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652649"/>
              </p:ext>
            </p:extLst>
          </p:nvPr>
        </p:nvGraphicFramePr>
        <p:xfrm>
          <a:off x="370542" y="1423535"/>
          <a:ext cx="9194371" cy="486792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{17292A2E-F333-43FB-9621-5CBBE7FDCDCB}</a:tableStyleId>
              </a:tblPr>
              <a:tblGrid>
                <a:gridCol w="834144"/>
                <a:gridCol w="8360227"/>
              </a:tblGrid>
              <a:tr h="223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номер книги (2 знака), берется из инструкции (Справочная).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223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000038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номер условия (6 знаков), берется из инструкции (Справочная).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223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03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тип ошибки (2 знака) для внутриформенного и межформенного контролей.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223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030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тип ошибки (3 знака) для межгодового контроля, 0 - </a:t>
                      </a:r>
                      <a:r>
                        <a:rPr lang="ru-RU" sz="1400" b="0" dirty="0" err="1">
                          <a:effectLst/>
                        </a:rPr>
                        <a:t>предудущий</a:t>
                      </a:r>
                      <a:r>
                        <a:rPr lang="ru-RU" sz="1400" b="0" dirty="0">
                          <a:effectLst/>
                        </a:rPr>
                        <a:t> год.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223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031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тип ошибки (3 знака) для межгодового контроля, 1 - отчетный год.   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669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53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номер формы (1-3 знака в зависимости от номера формы).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Для формы с разрезом отведено 5 знаков (2 знака на разрез, 3 знака на номер формы), причем разрез указывается первым. Например, для  формы 41 с первым разрезом: 01041, со вторым разрезом: 02041</a:t>
                      </a:r>
                      <a:r>
                        <a:rPr lang="ru-RU" sz="1400" b="0" dirty="0" smtClean="0">
                          <a:effectLst/>
                        </a:rPr>
                        <a:t>.</a:t>
                      </a:r>
                      <a:endParaRPr lang="ru-RU" sz="1100" b="0" dirty="0">
                        <a:effectLst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223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2200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номер таблицы (4 знака).                                          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15611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1:3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выражение для номера строки (с 1 по 3). Номер строки может обозначаться как </a:t>
                      </a:r>
                      <a:r>
                        <a:rPr lang="ru-RU" sz="1400" b="0" dirty="0" smtClean="0">
                          <a:effectLst/>
                        </a:rPr>
                        <a:t>1,11,111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(</a:t>
                      </a:r>
                      <a:r>
                        <a:rPr lang="ru-RU" sz="1400" b="0" dirty="0">
                          <a:effectLst/>
                        </a:rPr>
                        <a:t>для одной строки в зависимости от ее номера), или с перечислением следующим образом (примеры):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1:3 - проверить с первой по третью;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1.3.5. – перечисление, проверить строки 1,3,5;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1+2-3  - вычисление, ( 1 стр.+2 стр.-3 стр.)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1П6    </a:t>
                      </a:r>
                      <a:r>
                        <a:rPr lang="ru-RU" sz="1400" b="0" dirty="0">
                          <a:effectLst/>
                        </a:rPr>
                        <a:t>- сумма с 1 по 5 строки (П  - заглавная); 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1+5    - сумма строк .                                 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7388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03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номер графы (всегда 2 знака).   </a:t>
                      </a:r>
                      <a:r>
                        <a:rPr lang="ru-RU" sz="1400" b="0" dirty="0" smtClean="0">
                          <a:effectLst/>
                        </a:rPr>
                        <a:t>Номер </a:t>
                      </a:r>
                      <a:r>
                        <a:rPr lang="ru-RU" sz="1400" b="0" dirty="0">
                          <a:effectLst/>
                        </a:rPr>
                        <a:t>графы может перечисляться как номер строк: 01:05, 01.02.04   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Одновременная установка для строк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s1:s2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 и 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</a:rPr>
                        <a:t>граф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g1:g2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не  допускается </a:t>
                      </a:r>
                      <a:endParaRPr lang="en-US" sz="14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(</a:t>
                      </a:r>
                      <a:r>
                        <a:rPr lang="ru-RU" sz="1400" b="0" dirty="0">
                          <a:effectLst/>
                        </a:rPr>
                        <a:t>где s1 и s2 - номера строк, а g1 и g2 - номера граф). </a:t>
                      </a:r>
                      <a:endParaRPr lang="en-US" sz="1400" b="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В </a:t>
                      </a:r>
                      <a:r>
                        <a:rPr lang="ru-RU" sz="1400" b="0" dirty="0">
                          <a:effectLst/>
                        </a:rPr>
                        <a:t>отличие от строк </a:t>
                      </a:r>
                      <a:r>
                        <a:rPr lang="ru-RU" sz="1400" b="1" dirty="0">
                          <a:effectLst/>
                        </a:rPr>
                        <a:t>все вычисления для граф описываются отдельно</a:t>
                      </a:r>
                      <a:r>
                        <a:rPr lang="ru-RU" sz="1400" b="0" dirty="0">
                          <a:effectLst/>
                        </a:rPr>
                        <a:t>. 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4460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*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окончание условия контроля (звездочка). Обязательна. </a:t>
                      </a:r>
                      <a:endParaRPr lang="ru-RU" sz="1400" b="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Ставится </a:t>
                      </a:r>
                      <a:r>
                        <a:rPr lang="ru-RU" sz="1400" b="0" dirty="0">
                          <a:effectLst/>
                        </a:rPr>
                        <a:t>в конце строки условия (пробел перед ней не допускается).         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210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4622800" y="933813"/>
            <a:ext cx="4943522" cy="5392123"/>
          </a:xfrm>
          <a:prstGeom prst="roundRect">
            <a:avLst>
              <a:gd name="adj" fmla="val 6389"/>
            </a:avLst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8100000" scaled="1"/>
            <a:tileRect/>
          </a:gradFill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u="sng" dirty="0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/>
              <a:t>Система обработки статистической отчетности «МЕДСТАТ» </a:t>
            </a: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1678" y="990599"/>
            <a:ext cx="4008901" cy="5138125"/>
          </a:xfrm>
          <a:prstGeom prst="roundRect">
            <a:avLst>
              <a:gd name="adj" fmla="val 938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u="sng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7" name="Picture 3" descr="C:\Users\n.golubev\Documents\Годовой отчет 2015\WEB-семинары\Доклад по медстат\S120xU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275" y="1268574"/>
            <a:ext cx="678025" cy="70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6925" y="1007545"/>
            <a:ext cx="28745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spc="300" dirty="0" smtClean="0">
                <a:solidFill>
                  <a:srgbClr val="FF0000"/>
                </a:solidFill>
              </a:rPr>
              <a:t>Преимущества </a:t>
            </a:r>
          </a:p>
          <a:p>
            <a:pPr algn="ctr"/>
            <a:r>
              <a:rPr lang="ru-RU" sz="2400" b="1" i="1" spc="300" dirty="0" smtClean="0">
                <a:solidFill>
                  <a:srgbClr val="FF0000"/>
                </a:solidFill>
              </a:rPr>
              <a:t>«МЕДСТАТ»</a:t>
            </a:r>
            <a:endParaRPr lang="ru-RU" sz="2400" b="1" i="1" spc="3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0121" y="1825533"/>
            <a:ext cx="3688179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Не </a:t>
            </a:r>
            <a:r>
              <a:rPr lang="ru-RU" dirty="0"/>
              <a:t>только осуществляет агрегацию информации, но и позволяет генерировать отчеты различной степени </a:t>
            </a:r>
            <a:r>
              <a:rPr lang="ru-RU" dirty="0" smtClean="0"/>
              <a:t>сложности.</a:t>
            </a:r>
            <a:endParaRPr lang="ru-RU" dirty="0"/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Обладает минимальными </a:t>
            </a:r>
            <a:r>
              <a:rPr lang="ru-RU" dirty="0"/>
              <a:t>требованиями к аппаратной конфигурации рабочего </a:t>
            </a:r>
            <a:r>
              <a:rPr lang="ru-RU" dirty="0" smtClean="0"/>
              <a:t>места.</a:t>
            </a:r>
            <a:endParaRPr lang="ru-RU" dirty="0"/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/>
              <a:t>Разработана и поддерживается при непосредственном взаимодействии с Минздравом России</a:t>
            </a:r>
            <a:r>
              <a:rPr lang="ru-RU" dirty="0" smtClean="0"/>
              <a:t>.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/>
              <a:t>Не является коммерческим продуктом и предоставляется </a:t>
            </a:r>
            <a:r>
              <a:rPr lang="ru-RU" b="1" u="sng" dirty="0"/>
              <a:t>бесплатно</a:t>
            </a:r>
            <a:r>
              <a:rPr lang="ru-RU" u="sng" dirty="0" smtClean="0"/>
              <a:t>.</a:t>
            </a:r>
            <a:endParaRPr lang="ru-RU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88104" y="997614"/>
            <a:ext cx="4381499" cy="608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000" b="1" dirty="0"/>
              <a:t>Источники </a:t>
            </a:r>
            <a:r>
              <a:rPr lang="ru-RU" sz="2000" b="1" dirty="0" smtClean="0"/>
              <a:t>получения</a:t>
            </a:r>
            <a:r>
              <a:rPr lang="en-US" sz="2000" b="1" dirty="0" smtClean="0"/>
              <a:t>         </a:t>
            </a:r>
            <a:r>
              <a:rPr lang="ru-RU" sz="2000" b="1" dirty="0" smtClean="0"/>
              <a:t> </a:t>
            </a:r>
            <a:r>
              <a:rPr lang="ru-RU" sz="2000" b="1" dirty="0"/>
              <a:t>актуальной версии «МЕДСТАТ» </a:t>
            </a:r>
            <a:endParaRPr lang="ru-RU" sz="20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310579" y="1655416"/>
            <a:ext cx="5063631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сайт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здравоохранения Астраханской области, Раздел «Срочная информация» Папка «Годовой отчет </a:t>
            </a:r>
          </a:p>
          <a:p>
            <a:pPr algn="ctr">
              <a:spcBef>
                <a:spcPts val="600"/>
              </a:spcBef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2016 год»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4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Методология условий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20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375822"/>
              </p:ext>
            </p:extLst>
          </p:nvPr>
        </p:nvGraphicFramePr>
        <p:xfrm>
          <a:off x="370542" y="1127758"/>
          <a:ext cx="9276378" cy="522051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4216698"/>
                <a:gridCol w="5059680"/>
              </a:tblGrid>
              <a:tr h="2948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1:3    - проверить с 1 строки по 3: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0353,2200,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1:3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,03&gt;53,2200,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1:3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,04*              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9393">
                <a:tc>
                  <a:txBody>
                    <a:bodyPr/>
                    <a:lstStyle/>
                    <a:p>
                      <a:pPr marL="1588" lvl="2" indent="0" algn="l">
                        <a:spcAft>
                          <a:spcPts val="0"/>
                        </a:spcAft>
                        <a:buFont typeface="+mj-lt"/>
                        <a:buNone/>
                        <a:tabLst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1.2.4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перечисление участвующих в контроле строк:                              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588" indent="0" algn="l">
                        <a:spcAft>
                          <a:spcPts val="0"/>
                        </a:spcAft>
                        <a:tabLst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(где, 1,2,3 строки 4 графы </a:t>
                      </a:r>
                      <a:r>
                        <a:rPr lang="ru-RU" sz="1800" b="0" dirty="0" err="1">
                          <a:solidFill>
                            <a:schemeClr val="tx1"/>
                          </a:solidFill>
                          <a:effectLst/>
                        </a:rPr>
                        <a:t>д.б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. больше 1,2,3 строк 5 графы).                                                  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0437,2200,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1.2.3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,04&gt;37,2200,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1.2.3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,05*          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45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7.8.11:14 - комбинированные: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(где строки 7,8 и с 11 по 14 гр.13 </a:t>
                      </a:r>
                      <a:r>
                        <a:rPr lang="ru-RU" sz="1800" b="0" dirty="0" err="1">
                          <a:solidFill>
                            <a:schemeClr val="tx1"/>
                          </a:solidFill>
                          <a:effectLst/>
                        </a:rPr>
                        <a:t>д.б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.        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&lt;= строкам 7,8 и с 11 по 14 графы 5.)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3048,2000,</a:t>
                      </a:r>
                      <a:r>
                        <a:rPr lang="ru-RU" sz="1800" b="1" u="none" dirty="0">
                          <a:solidFill>
                            <a:srgbClr val="FF0000"/>
                          </a:solidFill>
                          <a:effectLst/>
                        </a:rPr>
                        <a:t>7.8.11:14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,13&lt;=8,2000,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7.8.11:14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,05*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96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 3+5-11 - вычисление (разность или сумма):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2049,2000,1,05:12=9,2000,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3+5-11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,05:12*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45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просуммировать с 11 по 17 строки </a:t>
                      </a:r>
                      <a:endParaRPr lang="ru-RU" sz="18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где, 10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строка 4 графа = сумме строк с 11 по 17 по 4 графе: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0112,1100,10,04=12,1100,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11П17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,04*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45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просуммировать строки, </a:t>
                      </a:r>
                      <a:endParaRPr lang="en-US" sz="18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где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сумма строк 5,6,7 по гр.5 больше или равна строке 4  графы 4: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3277,2000,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5+6+7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,05&gt;=35,2100,4,04*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45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просуммировать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строки</a:t>
                      </a:r>
                      <a:endParaRPr lang="en-US" sz="18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1+5+6+7+8+9+10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+12+13+14+15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0336,2300,16,05:15=36,2300,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effectLst/>
                        </a:rPr>
                        <a:t>1+5П10+12П15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,05:15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*        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776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Проведение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47" y="1001134"/>
            <a:ext cx="9314120" cy="5421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85191" y="2186567"/>
            <a:ext cx="1973810" cy="3693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условие контроля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317360" y="2466925"/>
            <a:ext cx="467832" cy="19557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18103" y="3772153"/>
            <a:ext cx="1882247" cy="30777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значение левой части</a:t>
            </a:r>
            <a:endParaRPr lang="ru-RU" sz="1400" b="1" dirty="0">
              <a:solidFill>
                <a:srgbClr val="FF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1325043" y="3659464"/>
            <a:ext cx="145715" cy="225377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561176" y="3785470"/>
            <a:ext cx="2645724" cy="30777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значение правой части условия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2923067" y="3620070"/>
            <a:ext cx="157919" cy="225378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071885" y="3192743"/>
            <a:ext cx="832279" cy="30777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разница</a:t>
            </a:r>
          </a:p>
        </p:txBody>
      </p:sp>
      <p:cxnSp>
        <p:nvCxnSpPr>
          <p:cNvPr id="24" name="Прямая со стрелкой 23"/>
          <p:cNvCxnSpPr>
            <a:stCxn id="23" idx="1"/>
          </p:cNvCxnSpPr>
          <p:nvPr/>
        </p:nvCxnSpPr>
        <p:spPr>
          <a:xfrm flipH="1" flipV="1">
            <a:off x="3913967" y="3233942"/>
            <a:ext cx="157918" cy="11269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207787" y="2802084"/>
            <a:ext cx="4006552" cy="3164860"/>
          </a:xfrm>
          <a:prstGeom prst="roundRect">
            <a:avLst>
              <a:gd name="adj" fmla="val 748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Расшифровка условия контроля: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30,2800,1,03:06 =</a:t>
            </a:r>
          </a:p>
          <a:p>
            <a:r>
              <a:rPr lang="ru-RU" dirty="0" smtClean="0"/>
              <a:t>30,2800,2+6+8+9+12+15П20,03:06*</a:t>
            </a:r>
          </a:p>
          <a:p>
            <a:pPr algn="ctr">
              <a:lnSpc>
                <a:spcPct val="150000"/>
              </a:lnSpc>
            </a:pPr>
            <a:r>
              <a:rPr lang="ru-RU" sz="1400" dirty="0" smtClean="0"/>
              <a:t>означает</a:t>
            </a:r>
          </a:p>
          <a:p>
            <a:r>
              <a:rPr lang="ru-RU" dirty="0" smtClean="0"/>
              <a:t>по </a:t>
            </a:r>
            <a:r>
              <a:rPr lang="ru-RU" dirty="0"/>
              <a:t>форме </a:t>
            </a:r>
            <a:r>
              <a:rPr lang="ru-RU" b="1" dirty="0" smtClean="0">
                <a:solidFill>
                  <a:srgbClr val="FF0000"/>
                </a:solidFill>
              </a:rPr>
              <a:t>30 </a:t>
            </a:r>
            <a:r>
              <a:rPr lang="ru-RU" dirty="0" smtClean="0"/>
              <a:t>таблице </a:t>
            </a:r>
            <a:r>
              <a:rPr lang="ru-RU" b="1" dirty="0" smtClean="0">
                <a:solidFill>
                  <a:srgbClr val="FF0000"/>
                </a:solidFill>
              </a:rPr>
              <a:t>2800</a:t>
            </a:r>
            <a:r>
              <a:rPr lang="ru-RU" dirty="0" smtClean="0"/>
              <a:t> </a:t>
            </a:r>
          </a:p>
          <a:p>
            <a:r>
              <a:rPr lang="ru-RU" dirty="0" smtClean="0"/>
              <a:t>  строка </a:t>
            </a:r>
            <a:r>
              <a:rPr lang="ru-RU" b="1" dirty="0">
                <a:solidFill>
                  <a:srgbClr val="FF0000"/>
                </a:solidFill>
              </a:rPr>
              <a:t>1</a:t>
            </a:r>
            <a:r>
              <a:rPr lang="ru-RU" dirty="0"/>
              <a:t> по графам </a:t>
            </a:r>
            <a:r>
              <a:rPr lang="ru-RU" b="1" dirty="0" smtClean="0">
                <a:solidFill>
                  <a:srgbClr val="FF0000"/>
                </a:solidFill>
              </a:rPr>
              <a:t>3 - 6 </a:t>
            </a:r>
          </a:p>
          <a:p>
            <a:r>
              <a:rPr lang="ru-RU" dirty="0" smtClean="0"/>
              <a:t>должна </a:t>
            </a:r>
            <a:r>
              <a:rPr lang="ru-RU" dirty="0"/>
              <a:t>быть </a:t>
            </a:r>
            <a:r>
              <a:rPr lang="ru-RU" b="1" dirty="0">
                <a:solidFill>
                  <a:srgbClr val="FF0000"/>
                </a:solidFill>
              </a:rPr>
              <a:t>равна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  в той </a:t>
            </a:r>
            <a:r>
              <a:rPr lang="ru-RU" dirty="0"/>
              <a:t>же таблице </a:t>
            </a:r>
          </a:p>
          <a:p>
            <a:r>
              <a:rPr lang="ru-RU" dirty="0" smtClean="0"/>
              <a:t>строкам </a:t>
            </a:r>
            <a:r>
              <a:rPr lang="ru-RU" b="1" dirty="0" smtClean="0">
                <a:solidFill>
                  <a:srgbClr val="FF0000"/>
                </a:solidFill>
              </a:rPr>
              <a:t>2 + 6 + 8 + 9 + 12 + с 15 по 20 </a:t>
            </a:r>
          </a:p>
          <a:p>
            <a:r>
              <a:rPr lang="ru-RU" dirty="0" smtClean="0"/>
              <a:t>  по </a:t>
            </a:r>
            <a:r>
              <a:rPr lang="ru-RU" dirty="0"/>
              <a:t>графам </a:t>
            </a:r>
            <a:r>
              <a:rPr lang="ru-RU" b="1" dirty="0" smtClean="0">
                <a:solidFill>
                  <a:srgbClr val="FF0000"/>
                </a:solidFill>
              </a:rPr>
              <a:t>3 - 6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26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70542" y="1034250"/>
            <a:ext cx="8901049" cy="5480602"/>
            <a:chOff x="370542" y="1034250"/>
            <a:chExt cx="8901049" cy="5480602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542" y="1034250"/>
              <a:ext cx="8901049" cy="548060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35214" y="1955442"/>
              <a:ext cx="2444869" cy="1041601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Проведение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772400" y="2862413"/>
            <a:ext cx="1898277" cy="3693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1000 / 2000 х 100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8051688" y="3242654"/>
            <a:ext cx="467832" cy="19557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030424" y="4455042"/>
            <a:ext cx="1664238" cy="3693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70 / 1000 х 100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H="1" flipV="1">
            <a:off x="8030424" y="4173842"/>
            <a:ext cx="489096" cy="28120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833855" y="4239598"/>
            <a:ext cx="3938545" cy="2397621"/>
          </a:xfrm>
          <a:prstGeom prst="roundRect">
            <a:avLst>
              <a:gd name="adj" fmla="val 748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Расшифровка условия контроля: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30,2801,3,03</a:t>
            </a:r>
            <a:r>
              <a:rPr lang="ru-RU" dirty="0" smtClean="0"/>
              <a:t> </a:t>
            </a:r>
            <a:r>
              <a:rPr lang="en-US" dirty="0" smtClean="0"/>
              <a:t>/</a:t>
            </a:r>
            <a:r>
              <a:rPr lang="ru-RU" dirty="0" smtClean="0"/>
              <a:t> </a:t>
            </a:r>
            <a:r>
              <a:rPr lang="en-US" dirty="0" smtClean="0"/>
              <a:t>30,2801,1,03X'100'=</a:t>
            </a:r>
            <a:r>
              <a:rPr lang="en-US" dirty="0"/>
              <a:t>'0'*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  отображается </a:t>
            </a:r>
            <a:r>
              <a:rPr lang="ru-RU" b="1" dirty="0" smtClean="0">
                <a:solidFill>
                  <a:srgbClr val="FF0000"/>
                </a:solidFill>
              </a:rPr>
              <a:t>соотношение</a:t>
            </a:r>
          </a:p>
          <a:p>
            <a:r>
              <a:rPr lang="ru-RU" dirty="0" smtClean="0"/>
              <a:t>     по </a:t>
            </a:r>
            <a:r>
              <a:rPr lang="ru-RU" dirty="0"/>
              <a:t>форме </a:t>
            </a:r>
            <a:r>
              <a:rPr lang="ru-RU" b="1" dirty="0" smtClean="0">
                <a:solidFill>
                  <a:srgbClr val="FF0000"/>
                </a:solidFill>
              </a:rPr>
              <a:t>30 </a:t>
            </a:r>
            <a:r>
              <a:rPr lang="ru-RU" dirty="0" smtClean="0"/>
              <a:t>таблице </a:t>
            </a:r>
            <a:r>
              <a:rPr lang="ru-RU" b="1" dirty="0" smtClean="0">
                <a:solidFill>
                  <a:srgbClr val="FF0000"/>
                </a:solidFill>
              </a:rPr>
              <a:t>2801</a:t>
            </a:r>
            <a:r>
              <a:rPr lang="ru-RU" dirty="0" smtClean="0"/>
              <a:t> </a:t>
            </a:r>
          </a:p>
          <a:p>
            <a:r>
              <a:rPr lang="ru-RU" dirty="0" smtClean="0"/>
              <a:t>  строки </a:t>
            </a:r>
            <a:r>
              <a:rPr lang="ru-RU" b="1" dirty="0">
                <a:solidFill>
                  <a:srgbClr val="FF0000"/>
                </a:solidFill>
              </a:rPr>
              <a:t>3</a:t>
            </a:r>
            <a:r>
              <a:rPr lang="ru-RU" dirty="0" smtClean="0"/>
              <a:t> графы</a:t>
            </a:r>
            <a:r>
              <a:rPr lang="ru-RU" b="1" dirty="0" smtClean="0">
                <a:solidFill>
                  <a:srgbClr val="FF0000"/>
                </a:solidFill>
              </a:rPr>
              <a:t> 3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    к</a:t>
            </a:r>
            <a:r>
              <a:rPr lang="ru-RU" dirty="0" smtClean="0"/>
              <a:t> той </a:t>
            </a:r>
            <a:r>
              <a:rPr lang="ru-RU" dirty="0"/>
              <a:t>же таблице </a:t>
            </a:r>
            <a:endParaRPr lang="ru-RU" dirty="0" smtClean="0"/>
          </a:p>
          <a:p>
            <a:r>
              <a:rPr lang="ru-RU" dirty="0" smtClean="0"/>
              <a:t>  строке </a:t>
            </a:r>
            <a:r>
              <a:rPr lang="ru-RU" b="1" dirty="0" smtClean="0">
                <a:solidFill>
                  <a:srgbClr val="FF0000"/>
                </a:solidFill>
              </a:rPr>
              <a:t>1 </a:t>
            </a:r>
            <a:r>
              <a:rPr lang="ru-RU" dirty="0" smtClean="0"/>
              <a:t>графе </a:t>
            </a:r>
            <a:r>
              <a:rPr lang="ru-RU" b="1" dirty="0" smtClean="0">
                <a:solidFill>
                  <a:srgbClr val="FF0000"/>
                </a:solidFill>
              </a:rPr>
              <a:t>3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01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62704" y="113270"/>
            <a:ext cx="9359089" cy="780375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</a:pPr>
            <a:r>
              <a:rPr lang="ru-RU" sz="2800" b="1" dirty="0"/>
              <a:t>Необходимо обратить внимание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97149" y="1332417"/>
            <a:ext cx="6932937" cy="783193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1) Следует соблюдать </a:t>
            </a:r>
            <a:r>
              <a:rPr lang="ru-RU" sz="2000" b="1" dirty="0">
                <a:solidFill>
                  <a:schemeClr val="bg1"/>
                </a:solidFill>
              </a:rPr>
              <a:t>алгоритм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>
              <a:tabLst>
                <a:tab pos="2667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(последовательность действий, </a:t>
            </a:r>
            <a:r>
              <a:rPr lang="ru-RU" sz="2000" b="1" dirty="0">
                <a:solidFill>
                  <a:schemeClr val="bg1"/>
                </a:solidFill>
              </a:rPr>
              <a:t>описанная выше</a:t>
            </a:r>
            <a:r>
              <a:rPr lang="ru-RU" sz="2000" b="1" dirty="0" smtClean="0">
                <a:solidFill>
                  <a:schemeClr val="bg1"/>
                </a:solidFill>
              </a:rPr>
              <a:t>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71600" y="2520346"/>
            <a:ext cx="6932935" cy="783193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2) Не </a:t>
            </a:r>
            <a:r>
              <a:rPr lang="ru-RU" sz="2000" b="1" dirty="0">
                <a:solidFill>
                  <a:schemeClr val="bg1"/>
                </a:solidFill>
              </a:rPr>
              <a:t>вносить правки в документ </a:t>
            </a:r>
            <a:r>
              <a:rPr lang="ru-RU" sz="2000" b="1" dirty="0" err="1">
                <a:solidFill>
                  <a:schemeClr val="bg1"/>
                </a:solidFill>
              </a:rPr>
              <a:t>Word</a:t>
            </a:r>
            <a:r>
              <a:rPr lang="ru-RU" sz="2000" b="1" dirty="0">
                <a:solidFill>
                  <a:schemeClr val="bg1"/>
                </a:solidFill>
              </a:rPr>
              <a:t> миную базу данных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>
              <a:tabLst>
                <a:tab pos="2667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(</a:t>
            </a:r>
            <a:r>
              <a:rPr lang="ru-RU" sz="2000" b="1" dirty="0">
                <a:solidFill>
                  <a:schemeClr val="bg1"/>
                </a:solidFill>
              </a:rPr>
              <a:t>пытаясь разблокировать </a:t>
            </a:r>
            <a:r>
              <a:rPr lang="ru-RU" sz="2000" b="1" dirty="0" smtClean="0">
                <a:solidFill>
                  <a:schemeClr val="bg1"/>
                </a:solidFill>
              </a:rPr>
              <a:t>документ или снять защиту)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85975" y="3724785"/>
            <a:ext cx="6932938" cy="4426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3) </a:t>
            </a:r>
            <a:r>
              <a:rPr lang="ru-RU" sz="2000" b="1" dirty="0">
                <a:solidFill>
                  <a:schemeClr val="bg1"/>
                </a:solidFill>
              </a:rPr>
              <a:t>Проводить и анализировать контроли на всех уровнях.</a:t>
            </a:r>
          </a:p>
        </p:txBody>
      </p:sp>
    </p:spTree>
    <p:extLst>
      <p:ext uri="{BB962C8B-B14F-4D97-AF65-F5344CB8AC3E}">
        <p14:creationId xmlns:p14="http://schemas.microsoft.com/office/powerpoint/2010/main" val="241520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Инсталляция «МЕДСТАТ»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1058107"/>
            <a:ext cx="360765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tabLst>
                <a:tab pos="266700" algn="l"/>
              </a:tabLst>
            </a:pPr>
            <a:r>
              <a:rPr lang="ru-RU" sz="2000" dirty="0" smtClean="0"/>
              <a:t>1.	Загрузить и запустить пакет установки «МЕДСТАТ»</a:t>
            </a:r>
          </a:p>
          <a:p>
            <a:endParaRPr lang="ru-RU" sz="1100" dirty="0"/>
          </a:p>
          <a:p>
            <a:r>
              <a:rPr lang="ru-RU" sz="2000" dirty="0" smtClean="0"/>
              <a:t>Папку назначения изменять   не рекомендуется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597" y="3123068"/>
            <a:ext cx="34606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dirty="0" smtClean="0"/>
              <a:t>2.	Нажать </a:t>
            </a:r>
            <a:r>
              <a:rPr lang="ru-RU" sz="2000" dirty="0"/>
              <a:t>«Извлечь</a:t>
            </a:r>
            <a:r>
              <a:rPr lang="ru-RU" sz="2000" dirty="0" smtClean="0"/>
              <a:t>». </a:t>
            </a:r>
          </a:p>
          <a:p>
            <a:pPr>
              <a:tabLst>
                <a:tab pos="266700" algn="l"/>
              </a:tabLst>
            </a:pPr>
            <a:endParaRPr lang="ru-RU" sz="1100" dirty="0" smtClean="0"/>
          </a:p>
          <a:p>
            <a:pPr>
              <a:tabLst>
                <a:tab pos="266700" algn="l"/>
              </a:tabLst>
            </a:pPr>
            <a:r>
              <a:rPr lang="ru-RU" sz="2000" dirty="0" smtClean="0"/>
              <a:t>По завершению установки окно закроется</a:t>
            </a:r>
            <a:endParaRPr lang="ru-RU" sz="2000" dirty="0"/>
          </a:p>
        </p:txBody>
      </p:sp>
      <p:pic>
        <p:nvPicPr>
          <p:cNvPr id="1030" name="Picture 6" descr="C:\Users\n.golubev\Documents\Годовой отчет 2015\WEB-семинары\Доклад по медстат\Ярлык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12" b="10931"/>
          <a:stretch/>
        </p:blipFill>
        <p:spPr bwMode="auto">
          <a:xfrm>
            <a:off x="4589051" y="3123068"/>
            <a:ext cx="4507648" cy="337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700" y="1159707"/>
            <a:ext cx="3698350" cy="276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 7"/>
          <p:cNvSpPr/>
          <p:nvPr/>
        </p:nvSpPr>
        <p:spPr>
          <a:xfrm>
            <a:off x="4336869" y="4963886"/>
            <a:ext cx="1201782" cy="10711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971598" y="4998940"/>
            <a:ext cx="34606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638" indent="-274638">
              <a:tabLst>
                <a:tab pos="266700" algn="l"/>
              </a:tabLst>
            </a:pPr>
            <a:r>
              <a:rPr lang="ru-RU" sz="2000" dirty="0" smtClean="0"/>
              <a:t>3.	На рабочем столе появится ярлык </a:t>
            </a:r>
            <a:r>
              <a:rPr lang="en-US" sz="2000" dirty="0" err="1" smtClean="0"/>
              <a:t>Medstat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6" name="Овал 5"/>
          <p:cNvSpPr/>
          <p:nvPr/>
        </p:nvSpPr>
        <p:spPr>
          <a:xfrm>
            <a:off x="6746603" y="3591241"/>
            <a:ext cx="1244600" cy="337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09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70541" y="1179424"/>
            <a:ext cx="34209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dirty="0"/>
              <a:t>Режим предназначен для перевода имеющейся БД пользователя - файла </a:t>
            </a:r>
            <a:r>
              <a:rPr lang="en-US" sz="2000" dirty="0"/>
              <a:t>MEDCTAT</a:t>
            </a:r>
            <a:r>
              <a:rPr lang="ru-RU" sz="2000" dirty="0"/>
              <a:t>.</a:t>
            </a:r>
            <a:r>
              <a:rPr lang="en-US" sz="2000" dirty="0"/>
              <a:t>DBF </a:t>
            </a:r>
            <a:r>
              <a:rPr lang="ru-RU" sz="2000" dirty="0"/>
              <a:t>(с 28 графами) </a:t>
            </a:r>
            <a:r>
              <a:rPr lang="ru-RU" sz="2000" b="1" dirty="0">
                <a:solidFill>
                  <a:srgbClr val="FF0000"/>
                </a:solidFill>
              </a:rPr>
              <a:t>под обновленное </a:t>
            </a:r>
            <a:r>
              <a:rPr lang="ru-RU" sz="2000" b="1" dirty="0" smtClean="0">
                <a:solidFill>
                  <a:srgbClr val="FF0000"/>
                </a:solidFill>
              </a:rPr>
              <a:t>ПО</a:t>
            </a:r>
            <a:r>
              <a:rPr lang="ru-RU" sz="2000" b="1" dirty="0">
                <a:solidFill>
                  <a:srgbClr val="FF0000"/>
                </a:solidFill>
              </a:rPr>
              <a:t>,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>
                <a:solidFill>
                  <a:srgbClr val="FF0000"/>
                </a:solidFill>
              </a:rPr>
              <a:t>в файл </a:t>
            </a:r>
            <a:r>
              <a:rPr lang="en-US" sz="2000" b="1" dirty="0">
                <a:solidFill>
                  <a:srgbClr val="FF0000"/>
                </a:solidFill>
              </a:rPr>
              <a:t>MEDCTAT</a:t>
            </a:r>
            <a:r>
              <a:rPr lang="ru-RU" sz="2000" b="1" dirty="0">
                <a:solidFill>
                  <a:srgbClr val="FF0000"/>
                </a:solidFill>
              </a:rPr>
              <a:t>.</a:t>
            </a:r>
            <a:r>
              <a:rPr lang="en-US" sz="2000" b="1" dirty="0">
                <a:solidFill>
                  <a:srgbClr val="FF0000"/>
                </a:solidFill>
              </a:rPr>
              <a:t>DBF </a:t>
            </a:r>
            <a:r>
              <a:rPr lang="ru-RU" sz="2000" b="1" dirty="0">
                <a:solidFill>
                  <a:srgbClr val="FF0000"/>
                </a:solidFill>
              </a:rPr>
              <a:t>(с 50 графами)</a:t>
            </a:r>
            <a:endParaRPr lang="ru-RU" sz="2000" b="1" dirty="0" smtClean="0">
              <a:solidFill>
                <a:srgbClr val="FF0000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62704" y="113270"/>
            <a:ext cx="9359089" cy="780375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</a:pPr>
            <a:r>
              <a:rPr lang="ru-RU" sz="2800" b="1" dirty="0"/>
              <a:t>Перевод </a:t>
            </a:r>
            <a:r>
              <a:rPr lang="ru-RU" sz="2800" b="1" dirty="0" smtClean="0"/>
              <a:t>базы данных (БД) </a:t>
            </a:r>
            <a:r>
              <a:rPr lang="ru-RU" sz="2800" b="1" dirty="0"/>
              <a:t>в структуру с 50 графами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528" y="3668949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6872" y="4638445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400" b="1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defRPr>
            </a:lvl1pPr>
          </a:lstStyle>
          <a:p>
            <a:r>
              <a:rPr lang="ru-RU" dirty="0"/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16872" y="3787355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26" b="58147"/>
          <a:stretch/>
        </p:blipFill>
        <p:spPr bwMode="auto">
          <a:xfrm>
            <a:off x="3791490" y="1168834"/>
            <a:ext cx="5830302" cy="2364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8686" y="3668949"/>
            <a:ext cx="32213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Поместить </a:t>
            </a:r>
            <a:r>
              <a:rPr lang="ru-RU" b="1" dirty="0">
                <a:solidFill>
                  <a:srgbClr val="FF0000"/>
                </a:solidFill>
              </a:rPr>
              <a:t>имеющейся файл </a:t>
            </a:r>
            <a:r>
              <a:rPr lang="en-US" b="1" dirty="0" smtClean="0">
                <a:solidFill>
                  <a:srgbClr val="FF0000"/>
                </a:solidFill>
              </a:rPr>
              <a:t>DBF</a:t>
            </a:r>
            <a:r>
              <a:rPr lang="ru-RU" dirty="0" smtClean="0"/>
              <a:t> </a:t>
            </a:r>
            <a:r>
              <a:rPr lang="ru-RU" dirty="0"/>
              <a:t>(28 </a:t>
            </a:r>
            <a:r>
              <a:rPr lang="ru-RU" dirty="0" smtClean="0"/>
              <a:t>граф) </a:t>
            </a:r>
            <a:r>
              <a:rPr lang="ru-RU" b="1" dirty="0" smtClean="0">
                <a:solidFill>
                  <a:srgbClr val="FF0000"/>
                </a:solidFill>
              </a:rPr>
              <a:t>в папку </a:t>
            </a:r>
            <a:r>
              <a:rPr lang="en-US" b="1" dirty="0" smtClean="0">
                <a:solidFill>
                  <a:srgbClr val="FF0000"/>
                </a:solidFill>
              </a:rPr>
              <a:t>JOB16 </a:t>
            </a:r>
            <a:r>
              <a:rPr lang="ru-RU" b="1" dirty="0" smtClean="0">
                <a:solidFill>
                  <a:srgbClr val="FF0000"/>
                </a:solidFill>
              </a:rPr>
              <a:t>новой версии МЕДСТАТ</a:t>
            </a:r>
            <a:r>
              <a:rPr lang="ru-RU" dirty="0" smtClean="0"/>
              <a:t>, для исключения перезаписи его следует переименовать, например </a:t>
            </a:r>
            <a:r>
              <a:rPr lang="ru-RU" dirty="0"/>
              <a:t>в </a:t>
            </a:r>
            <a:r>
              <a:rPr lang="en-US" b="1" dirty="0"/>
              <a:t>m</a:t>
            </a:r>
            <a:r>
              <a:rPr lang="ru-RU" b="1" dirty="0"/>
              <a:t>.</a:t>
            </a:r>
            <a:r>
              <a:rPr lang="en-US" b="1" dirty="0"/>
              <a:t>dbf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57030" y="3749591"/>
            <a:ext cx="2311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Открыть</a:t>
            </a:r>
            <a:r>
              <a:rPr lang="ru-RU" b="1" dirty="0" smtClean="0">
                <a:solidFill>
                  <a:srgbClr val="FF0000"/>
                </a:solidFill>
              </a:rPr>
              <a:t> пустую базу </a:t>
            </a:r>
            <a:r>
              <a:rPr lang="ru-RU" dirty="0" smtClean="0"/>
              <a:t>МЕДСТАТ 2016 года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221106" y="3749591"/>
            <a:ext cx="26848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указать</a:t>
            </a:r>
            <a:r>
              <a:rPr lang="ru-RU" b="1" dirty="0" smtClean="0">
                <a:solidFill>
                  <a:srgbClr val="FF0000"/>
                </a:solidFill>
              </a:rPr>
              <a:t> имя файла …</a:t>
            </a:r>
            <a:r>
              <a:rPr lang="en-US" b="1" dirty="0" smtClean="0">
                <a:solidFill>
                  <a:srgbClr val="FF0000"/>
                </a:solidFill>
              </a:rPr>
              <a:t>dbf</a:t>
            </a:r>
            <a:r>
              <a:rPr lang="ru-RU" b="1" dirty="0"/>
              <a:t> -</a:t>
            </a:r>
            <a:r>
              <a:rPr lang="en-US" b="1" dirty="0"/>
              <a:t>&gt;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Загрузка…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2704" y="5692628"/>
            <a:ext cx="9359088" cy="872192"/>
          </a:xfrm>
          <a:prstGeom prst="roundRect">
            <a:avLst>
              <a:gd name="adj" fmla="val 32905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Перед началом </a:t>
            </a:r>
            <a:r>
              <a:rPr lang="ru-RU" sz="2000" b="1" dirty="0" smtClean="0">
                <a:solidFill>
                  <a:schemeClr val="bg1"/>
                </a:solidFill>
              </a:rPr>
              <a:t>операции файл </a:t>
            </a:r>
            <a:r>
              <a:rPr lang="en-US" sz="2000" b="1" dirty="0" smtClean="0">
                <a:solidFill>
                  <a:schemeClr val="bg1"/>
                </a:solidFill>
              </a:rPr>
              <a:t>MEDCTAT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  <a:r>
              <a:rPr lang="en-US" sz="2000" b="1" dirty="0" smtClean="0">
                <a:solidFill>
                  <a:schemeClr val="bg1"/>
                </a:solidFill>
              </a:rPr>
              <a:t>DBF c </a:t>
            </a:r>
            <a:r>
              <a:rPr lang="ru-RU" sz="2000" b="1" dirty="0">
                <a:solidFill>
                  <a:schemeClr val="bg1"/>
                </a:solidFill>
              </a:rPr>
              <a:t>50 графами </a:t>
            </a:r>
            <a:r>
              <a:rPr lang="ru-RU" sz="20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должен быть пустым </a:t>
            </a:r>
            <a:r>
              <a:rPr lang="ru-RU" sz="2000" b="1" dirty="0">
                <a:solidFill>
                  <a:schemeClr val="bg1"/>
                </a:solidFill>
              </a:rPr>
              <a:t>(передается с обновленным программным обеспечением).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80949" y="3841925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400" b="1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defRPr>
            </a:lvl1pPr>
          </a:lstStyle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57029" y="4546112"/>
            <a:ext cx="26848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Администратор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-</a:t>
            </a:r>
            <a:r>
              <a:rPr lang="en-US" b="1" dirty="0" smtClean="0"/>
              <a:t>&gt;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Перевод </a:t>
            </a:r>
            <a:r>
              <a:rPr lang="ru-RU" b="1" dirty="0" smtClean="0">
                <a:solidFill>
                  <a:srgbClr val="FF0000"/>
                </a:solidFill>
              </a:rPr>
              <a:t>БД </a:t>
            </a:r>
            <a:r>
              <a:rPr lang="ru-RU" b="1" dirty="0">
                <a:solidFill>
                  <a:srgbClr val="FF0000"/>
                </a:solidFill>
              </a:rPr>
              <a:t>в структуру с 50 графами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051028" y="4574483"/>
            <a:ext cx="26848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Должно появиться сообщение </a:t>
            </a:r>
            <a:r>
              <a:rPr lang="ru-RU" b="1" dirty="0" smtClean="0">
                <a:solidFill>
                  <a:srgbClr val="FF0000"/>
                </a:solidFill>
              </a:rPr>
              <a:t>ЗАГРУЗКА ЗАКОНЧЕНА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27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Первичное заполнение базы данных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4319" y="1018600"/>
            <a:ext cx="9313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000" b="1" dirty="0" smtClean="0"/>
              <a:t>Ручной ввод данных:</a:t>
            </a:r>
            <a:r>
              <a:rPr lang="ru-RU" sz="2000" dirty="0" smtClean="0"/>
              <a:t> меню </a:t>
            </a:r>
            <a:r>
              <a:rPr lang="ru-RU" sz="2000" b="1" dirty="0">
                <a:solidFill>
                  <a:srgbClr val="FF0000"/>
                </a:solidFill>
              </a:rPr>
              <a:t>Оператор</a:t>
            </a:r>
            <a:r>
              <a:rPr lang="ru-RU" sz="2000" dirty="0"/>
              <a:t> – </a:t>
            </a:r>
            <a:r>
              <a:rPr lang="ru-RU" sz="2000" b="1" dirty="0">
                <a:solidFill>
                  <a:srgbClr val="FF0000"/>
                </a:solidFill>
              </a:rPr>
              <a:t>Ввод и корректура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– </a:t>
            </a:r>
            <a:r>
              <a:rPr lang="ru-RU" sz="2000" b="1" dirty="0">
                <a:solidFill>
                  <a:srgbClr val="FF0000"/>
                </a:solidFill>
              </a:rPr>
              <a:t>Табличный </a:t>
            </a:r>
            <a:r>
              <a:rPr lang="ru-RU" sz="2000" b="1" dirty="0" smtClean="0">
                <a:solidFill>
                  <a:srgbClr val="FF0000"/>
                </a:solidFill>
              </a:rPr>
              <a:t>ввод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5"/>
          <a:stretch/>
        </p:blipFill>
        <p:spPr bwMode="auto">
          <a:xfrm>
            <a:off x="887436" y="1545175"/>
            <a:ext cx="8087583" cy="4948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/>
          <p:cNvSpPr/>
          <p:nvPr/>
        </p:nvSpPr>
        <p:spPr>
          <a:xfrm>
            <a:off x="6297126" y="2577326"/>
            <a:ext cx="1325962" cy="3841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397469" y="19618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9786" y="19618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6283" y="19618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3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44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/>
              <a:t>Сопоставление данных с предыдущим годом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66" y="1131247"/>
            <a:ext cx="8718698" cy="5402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Овал 17"/>
          <p:cNvSpPr/>
          <p:nvPr/>
        </p:nvSpPr>
        <p:spPr>
          <a:xfrm>
            <a:off x="6342566" y="2559733"/>
            <a:ext cx="1461732" cy="5323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65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400" b="1" dirty="0"/>
              <a:t>Сопоставление данных с предыдущим годом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09" y="1104537"/>
            <a:ext cx="9390184" cy="5202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Овал 17"/>
          <p:cNvSpPr/>
          <p:nvPr/>
        </p:nvSpPr>
        <p:spPr>
          <a:xfrm>
            <a:off x="7951336" y="2473569"/>
            <a:ext cx="1474017" cy="4968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99075" y="5664460"/>
            <a:ext cx="7397354" cy="879217"/>
          </a:xfrm>
          <a:prstGeom prst="roundRect">
            <a:avLst>
              <a:gd name="adj" fmla="val 952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/>
              <a:t>Функция сопоставления работает корректно только    </a:t>
            </a:r>
            <a:r>
              <a:rPr lang="ru-RU" sz="2400" b="1" u="sng" dirty="0" smtClean="0">
                <a:solidFill>
                  <a:srgbClr val="0000FF"/>
                </a:solidFill>
              </a:rPr>
              <a:t>если </a:t>
            </a:r>
            <a:r>
              <a:rPr lang="ru-RU" sz="2400" b="1" u="sng" dirty="0">
                <a:solidFill>
                  <a:srgbClr val="0000FF"/>
                </a:solidFill>
              </a:rPr>
              <a:t>структура таблицы не менялась.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566" y="3753173"/>
            <a:ext cx="1334917" cy="30777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строка и графа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499025" y="4071184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16296" y="3729673"/>
            <a:ext cx="1053494" cy="30777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изменение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3680036" y="4049227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056367" y="3618285"/>
            <a:ext cx="912429" cy="553998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значение</a:t>
            </a:r>
          </a:p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текущего</a:t>
            </a:r>
          </a:p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года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4953001" y="4037450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293751" y="3621318"/>
            <a:ext cx="1271245" cy="553998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значение</a:t>
            </a:r>
          </a:p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предыдущего</a:t>
            </a:r>
          </a:p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года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6027443" y="4037450"/>
            <a:ext cx="631265" cy="384529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743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Проведение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8</a:t>
            </a:fld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302166" y="988828"/>
            <a:ext cx="9297702" cy="5411972"/>
            <a:chOff x="302166" y="988828"/>
            <a:chExt cx="9297702" cy="5411972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166" y="988828"/>
              <a:ext cx="9297702" cy="54119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04092" y="1781908"/>
              <a:ext cx="1981200" cy="844062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Скругленный прямоугольник 2"/>
          <p:cNvSpPr/>
          <p:nvPr/>
        </p:nvSpPr>
        <p:spPr>
          <a:xfrm>
            <a:off x="8123274" y="1679944"/>
            <a:ext cx="1297173" cy="86123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4945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Проведение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4319" y="916219"/>
            <a:ext cx="9313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400" dirty="0" smtClean="0"/>
              <a:t>Для запуска </a:t>
            </a:r>
            <a:r>
              <a:rPr lang="ru-RU" sz="2400" b="1" dirty="0" smtClean="0"/>
              <a:t>межтабличных </a:t>
            </a:r>
            <a:r>
              <a:rPr lang="ru-RU" sz="2400" dirty="0" smtClean="0"/>
              <a:t>(</a:t>
            </a:r>
            <a:r>
              <a:rPr lang="ru-RU" sz="2400" dirty="0" err="1" smtClean="0"/>
              <a:t>внутриформенных</a:t>
            </a:r>
            <a:r>
              <a:rPr lang="ru-RU" sz="2400" dirty="0" smtClean="0"/>
              <a:t>),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межформенных</a:t>
            </a:r>
            <a:r>
              <a:rPr lang="ru-RU" sz="2400" b="1" dirty="0" smtClean="0"/>
              <a:t> и межгодовых </a:t>
            </a:r>
            <a:r>
              <a:rPr lang="ru-RU" sz="2400" dirty="0" smtClean="0"/>
              <a:t>контролей</a:t>
            </a:r>
            <a:r>
              <a:rPr lang="ru-RU" sz="2400" b="1" dirty="0" smtClean="0"/>
              <a:t>:</a:t>
            </a:r>
            <a:r>
              <a:rPr lang="ru-RU" sz="2400" dirty="0" smtClean="0"/>
              <a:t> меню </a:t>
            </a:r>
            <a:r>
              <a:rPr lang="ru-RU" sz="2400" b="1" dirty="0">
                <a:solidFill>
                  <a:srgbClr val="FF0000"/>
                </a:solidFill>
              </a:rPr>
              <a:t>Оператор</a:t>
            </a:r>
            <a:r>
              <a:rPr lang="ru-RU" sz="2400" dirty="0"/>
              <a:t> – </a:t>
            </a:r>
            <a:r>
              <a:rPr lang="ru-RU" sz="2400" b="1" dirty="0" smtClean="0">
                <a:solidFill>
                  <a:srgbClr val="FF0000"/>
                </a:solidFill>
              </a:rPr>
              <a:t>Контроль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83" y="1810402"/>
            <a:ext cx="5923278" cy="4800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/>
          <p:cNvSpPr/>
          <p:nvPr/>
        </p:nvSpPr>
        <p:spPr>
          <a:xfrm>
            <a:off x="4477775" y="3219339"/>
            <a:ext cx="1670778" cy="4067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717425" y="1969354"/>
            <a:ext cx="2870712" cy="5803999"/>
          </a:xfrm>
          <a:prstGeom prst="roundRect">
            <a:avLst>
              <a:gd name="adj" fmla="val 952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600" dirty="0"/>
              <a:t>Направление </a:t>
            </a:r>
            <a:r>
              <a:rPr lang="ru-RU" sz="2600" dirty="0" smtClean="0"/>
              <a:t>форм из базы </a:t>
            </a:r>
            <a:r>
              <a:rPr lang="ru-RU" sz="2600" dirty="0"/>
              <a:t>данных в </a:t>
            </a:r>
            <a:r>
              <a:rPr lang="ru-RU" sz="2600" dirty="0" smtClean="0"/>
              <a:t>отдел статистики, анализа и прогнозирования ГБУЗ АО «МИАЦ» необходимо </a:t>
            </a:r>
            <a:r>
              <a:rPr lang="ru-RU" sz="2600" dirty="0"/>
              <a:t>осуществлять только </a:t>
            </a:r>
            <a:r>
              <a:rPr lang="ru-RU" sz="2600" b="1" dirty="0">
                <a:solidFill>
                  <a:srgbClr val="0000FF"/>
                </a:solidFill>
              </a:rPr>
              <a:t>после проведения и анализа</a:t>
            </a:r>
            <a:r>
              <a:rPr lang="ru-RU" sz="2600" dirty="0">
                <a:solidFill>
                  <a:srgbClr val="0000FF"/>
                </a:solidFill>
              </a:rPr>
              <a:t> </a:t>
            </a:r>
            <a:r>
              <a:rPr lang="ru-RU" sz="2600" dirty="0"/>
              <a:t>результатов </a:t>
            </a:r>
            <a:r>
              <a:rPr lang="ru-RU" sz="2600" b="1" dirty="0">
                <a:solidFill>
                  <a:srgbClr val="0000FF"/>
                </a:solidFill>
              </a:rPr>
              <a:t>всех видов контроля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42491" y="2355375"/>
            <a:ext cx="1418493" cy="56367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5100" y="22678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91648" y="37790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48390" y="24625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3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34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5458</TotalTime>
  <Words>2582</Words>
  <Application>Microsoft Office PowerPoint</Application>
  <PresentationFormat>Лист A4 (210x297 мм)</PresentationFormat>
  <Paragraphs>255</Paragraphs>
  <Slides>23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Особенности использования системы обработки статистической отчетности «МЕДСТАТ»  для подготовки отчетов за 2016 год.</vt:lpstr>
      <vt:lpstr>Система обработки статистической отчетности «МЕДСТАТ» </vt:lpstr>
      <vt:lpstr>Инсталляция «МЕДСТАТ»</vt:lpstr>
      <vt:lpstr>Презентация PowerPoint</vt:lpstr>
      <vt:lpstr>Первичное заполнение базы данных</vt:lpstr>
      <vt:lpstr>Сопоставление данных с предыдущим годом</vt:lpstr>
      <vt:lpstr>Сопоставление данных с предыдущим годом</vt:lpstr>
      <vt:lpstr>Проведение контроля</vt:lpstr>
      <vt:lpstr>Проведение контроля</vt:lpstr>
      <vt:lpstr>Проведение контроля</vt:lpstr>
      <vt:lpstr>Распечатка заполненных бланков отчетных форм</vt:lpstr>
      <vt:lpstr>Автоматическое заполнение реквизитов организации </vt:lpstr>
      <vt:lpstr>Распечатка заполненных бланков отчетных форм</vt:lpstr>
      <vt:lpstr>Распечатка заполненных бланков отчетных форм</vt:lpstr>
      <vt:lpstr>Распечатка заполненных бланков отчетных форм</vt:lpstr>
      <vt:lpstr>Выгрузка из базы данных в формате Excel</vt:lpstr>
      <vt:lpstr>Дополнение условий контроля</vt:lpstr>
      <vt:lpstr>Словарь условий контроля</vt:lpstr>
      <vt:lpstr>Методология условий контроля</vt:lpstr>
      <vt:lpstr>Методология условий контроля</vt:lpstr>
      <vt:lpstr>Проведение контроля</vt:lpstr>
      <vt:lpstr>Проведение контроля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С. Сошников</dc:creator>
  <cp:lastModifiedBy>Ерачина Светлана Анатольевна</cp:lastModifiedBy>
  <cp:revision>336</cp:revision>
  <cp:lastPrinted>2015-10-06T12:00:54Z</cp:lastPrinted>
  <dcterms:created xsi:type="dcterms:W3CDTF">2014-09-30T10:01:07Z</dcterms:created>
  <dcterms:modified xsi:type="dcterms:W3CDTF">2016-12-15T11:16:17Z</dcterms:modified>
</cp:coreProperties>
</file>