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96" r:id="rId1"/>
  </p:sldMasterIdLst>
  <p:notesMasterIdLst>
    <p:notesMasterId r:id="rId28"/>
  </p:notesMasterIdLst>
  <p:sldIdLst>
    <p:sldId id="267" r:id="rId2"/>
    <p:sldId id="328" r:id="rId3"/>
    <p:sldId id="320" r:id="rId4"/>
    <p:sldId id="329" r:id="rId5"/>
    <p:sldId id="279" r:id="rId6"/>
    <p:sldId id="290" r:id="rId7"/>
    <p:sldId id="292" r:id="rId8"/>
    <p:sldId id="288" r:id="rId9"/>
    <p:sldId id="293" r:id="rId10"/>
    <p:sldId id="294" r:id="rId11"/>
    <p:sldId id="295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19" r:id="rId22"/>
    <p:sldId id="310" r:id="rId23"/>
    <p:sldId id="323" r:id="rId24"/>
    <p:sldId id="322" r:id="rId25"/>
    <p:sldId id="326" r:id="rId26"/>
    <p:sldId id="311" r:id="rId27"/>
  </p:sldIdLst>
  <p:sldSz cx="9906000" cy="6858000" type="A4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12D24B7-C44D-4776-AE10-D2F281B911ED}">
          <p14:sldIdLst>
            <p14:sldId id="267"/>
            <p14:sldId id="328"/>
            <p14:sldId id="320"/>
            <p14:sldId id="329"/>
            <p14:sldId id="279"/>
            <p14:sldId id="290"/>
            <p14:sldId id="292"/>
            <p14:sldId id="288"/>
            <p14:sldId id="293"/>
            <p14:sldId id="294"/>
            <p14:sldId id="295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19"/>
            <p14:sldId id="310"/>
            <p14:sldId id="323"/>
            <p14:sldId id="322"/>
            <p14:sldId id="326"/>
            <p14:sldId id="311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000000"/>
    <a:srgbClr val="FFFFFF"/>
    <a:srgbClr val="FF7C80"/>
    <a:srgbClr val="75BFD1"/>
    <a:srgbClr val="FFCC99"/>
    <a:srgbClr val="DDDDDD"/>
    <a:srgbClr val="FFCCFF"/>
    <a:srgbClr val="FFCC66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2" autoAdjust="0"/>
    <p:restoredTop sz="94656" autoAdjust="0"/>
  </p:normalViewPr>
  <p:slideViewPr>
    <p:cSldViewPr snapToGrid="0">
      <p:cViewPr varScale="1">
        <p:scale>
          <a:sx n="68" d="100"/>
          <a:sy n="68" d="100"/>
        </p:scale>
        <p:origin x="-62" y="-47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351" cy="4976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28" y="1"/>
            <a:ext cx="2946351" cy="4976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E0675-34D7-4571-8824-1398CA26298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79488" y="1241425"/>
            <a:ext cx="48387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8" y="4777086"/>
            <a:ext cx="5437821" cy="390852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959"/>
            <a:ext cx="2946351" cy="4976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28" y="9428959"/>
            <a:ext cx="2946351" cy="4976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60283-DBF4-4BD6-85C6-5CE59DB837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994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095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C77F5-CC56-446C-8838-5B2FCA26507D}" type="datetime1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083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1B0B0-2FF9-4B94-8436-8C88416F3720}" type="datetime1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990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1DB9-DCB0-4973-B608-75BC0FB0BF2B}" type="datetime1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129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4E3A0-16FC-4CD9-9258-2389EC3E7C04}" type="datetime1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615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DFEA0-9BE5-4958-81F8-FD736A2292E0}" type="datetime1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453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93CA-C14D-46BD-B519-186232AC4156}" type="datetime1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650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F9A7-4C20-43BD-AB96-A04D947DCDCD}" type="datetime1">
              <a:rPr lang="ru-RU" smtClean="0"/>
              <a:pPr/>
              <a:t>16.12.2016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296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02E1D-887B-4C84-A4EF-ACE18F0C11A0}" type="datetime1">
              <a:rPr lang="ru-RU" smtClean="0"/>
              <a:pPr/>
              <a:t>16.12.2016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198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62650-FB97-47B4-9525-DFDA6A2C4761}" type="datetime1">
              <a:rPr lang="ru-RU" smtClean="0"/>
              <a:pPr/>
              <a:t>16.12.2016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929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12FE0-141C-4AE6-BD15-B0DA5D29BC41}" type="datetime1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9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EA0E2-D253-4E25-B1FC-D4F9238470D7}" type="datetime1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98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CDD05-080F-4E8E-A206-A4B0AFCB3FAF}" type="datetime1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766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0" y="1989138"/>
            <a:ext cx="9906000" cy="4287837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872" y="2332831"/>
            <a:ext cx="7983445" cy="3600450"/>
          </a:xfr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ru-RU" sz="2800" b="1" dirty="0" smtClean="0"/>
              <a:t>Форма федерального статистического </a:t>
            </a:r>
            <a:br>
              <a:rPr lang="ru-RU" sz="2800" b="1" dirty="0" smtClean="0"/>
            </a:br>
            <a:r>
              <a:rPr lang="ru-RU" sz="2800" b="1" dirty="0" smtClean="0"/>
              <a:t>наблюдения № 15 «Сведения о медицинском наблюдении за состоянием здоровья лиц, зарегистрированных в Национальном радиационно-эпидемиологическом регистре</a:t>
            </a:r>
            <a:r>
              <a:rPr lang="ru-RU" sz="2800" b="1" dirty="0" smtClean="0"/>
              <a:t>» - НОВАЯ.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1800" b="1" dirty="0"/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1703388"/>
            <a:ext cx="9906000" cy="2873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rgbClr val="4F6228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952499" y="1095632"/>
            <a:ext cx="875167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ЧАЭС8: проживающие </a:t>
            </a:r>
            <a:r>
              <a:rPr lang="ru-RU" sz="2000" b="1" dirty="0" smtClean="0"/>
              <a:t>(зона отселения)</a:t>
            </a:r>
            <a:r>
              <a:rPr lang="ru-RU" sz="2000" dirty="0" smtClean="0"/>
              <a:t> </a:t>
            </a:r>
            <a:r>
              <a:rPr lang="ru-RU" sz="2000" b="1" i="1" dirty="0"/>
              <a:t>(Строка </a:t>
            </a:r>
            <a:r>
              <a:rPr lang="ru-RU" sz="2000" b="1" i="1" dirty="0" smtClean="0"/>
              <a:t>9 </a:t>
            </a:r>
            <a:r>
              <a:rPr lang="ru-RU" sz="2000" b="1" i="1" dirty="0"/>
              <a:t>по всем графам)</a:t>
            </a:r>
          </a:p>
          <a:p>
            <a:r>
              <a:rPr lang="ru-RU" dirty="0" smtClean="0"/>
              <a:t>Граждане, постоянно проживающие (работающие) в зоне отселения до их переселения в другие районы (пункт 9 части 1 статьи 13 Закона Российской Федерации от 15 мая 1991 г. № 1244-1).</a:t>
            </a:r>
          </a:p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ЧАЭС9: работающие </a:t>
            </a:r>
            <a:r>
              <a:rPr lang="ru-RU" sz="2000" b="1" dirty="0" smtClean="0"/>
              <a:t>(зона отселения) </a:t>
            </a:r>
            <a:r>
              <a:rPr lang="ru-RU" sz="2000" b="1" i="1" dirty="0"/>
              <a:t>(Строка </a:t>
            </a:r>
            <a:r>
              <a:rPr lang="ru-RU" sz="2000" b="1" i="1" dirty="0" smtClean="0"/>
              <a:t>10 </a:t>
            </a:r>
            <a:r>
              <a:rPr lang="ru-RU" sz="2000" b="1" i="1" dirty="0"/>
              <a:t>по всем графам)</a:t>
            </a:r>
          </a:p>
          <a:p>
            <a:r>
              <a:rPr lang="ru-RU" sz="2800" dirty="0" smtClean="0"/>
              <a:t> </a:t>
            </a:r>
            <a:r>
              <a:rPr lang="ru-RU" dirty="0" smtClean="0"/>
              <a:t>Граждане, занятые на работах в зоне отселения (не проживающие в этой зоне) (пункт 10 части 1 статьи 13 Закона Российской Федерации от 15 мая 1991 г. № 1244-1).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ЧАЭС10: выехавшие </a:t>
            </a:r>
            <a:r>
              <a:rPr lang="ru-RU" sz="2000" b="1" i="1" dirty="0" smtClean="0"/>
              <a:t>(</a:t>
            </a:r>
            <a:r>
              <a:rPr lang="ru-RU" sz="2000" b="1" i="1" dirty="0"/>
              <a:t>Строка </a:t>
            </a:r>
            <a:r>
              <a:rPr lang="ru-RU" sz="2000" b="1" i="1" dirty="0" smtClean="0"/>
              <a:t>11 </a:t>
            </a:r>
            <a:r>
              <a:rPr lang="ru-RU" sz="2000" b="1" i="1" dirty="0"/>
              <a:t>по всем графам)</a:t>
            </a:r>
          </a:p>
          <a:p>
            <a:r>
              <a:rPr lang="ru-RU" sz="2800" dirty="0" smtClean="0"/>
              <a:t> </a:t>
            </a:r>
            <a:r>
              <a:rPr lang="ru-RU" dirty="0" smtClean="0"/>
              <a:t>Граждане, </a:t>
            </a:r>
            <a:r>
              <a:rPr lang="ru-RU" b="1" dirty="0" smtClean="0">
                <a:solidFill>
                  <a:srgbClr val="FF0000"/>
                </a:solidFill>
              </a:rPr>
              <a:t>выехавшие</a:t>
            </a:r>
            <a:r>
              <a:rPr lang="ru-RU" dirty="0" smtClean="0"/>
              <a:t> добровольно на новое место жительства </a:t>
            </a:r>
            <a:r>
              <a:rPr lang="ru-RU" b="1" dirty="0" smtClean="0">
                <a:solidFill>
                  <a:srgbClr val="FF0000"/>
                </a:solidFill>
              </a:rPr>
              <a:t>из зоны проживания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с правом на отселение </a:t>
            </a:r>
            <a:r>
              <a:rPr lang="ru-RU" dirty="0" smtClean="0"/>
              <a:t>в 1986 году и в последующие годы (пункт 10 части 1 статьи 13 Закона Российской Федерации от 15 мая 1991 г. № 1244-1).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952499" y="1235676"/>
            <a:ext cx="8867004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ЧАЭС11: военнослужащие </a:t>
            </a:r>
            <a:r>
              <a:rPr lang="ru-RU" sz="2000" b="1" i="1" dirty="0"/>
              <a:t>(Строка </a:t>
            </a:r>
            <a:r>
              <a:rPr lang="ru-RU" sz="2000" b="1" i="1" dirty="0" smtClean="0"/>
              <a:t>12 </a:t>
            </a:r>
            <a:r>
              <a:rPr lang="ru-RU" sz="2000" b="1" i="1" dirty="0"/>
              <a:t>по всем графам)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Военнослужащие</a:t>
            </a:r>
            <a:r>
              <a:rPr lang="ru-RU" dirty="0" smtClean="0"/>
              <a:t> это </a:t>
            </a:r>
            <a:r>
              <a:rPr lang="ru-RU" b="1" dirty="0" smtClean="0">
                <a:solidFill>
                  <a:srgbClr val="FF0000"/>
                </a:solidFill>
              </a:rPr>
              <a:t>ликвидаторы</a:t>
            </a:r>
            <a:r>
              <a:rPr lang="ru-RU" dirty="0" smtClean="0"/>
              <a:t> лица начальствующего и рядового состава органов внутренних дел, Государственной противопожарной службы, проходящие (проходившие) военную службу (офицерский состав, прапорщики, мичманы, военнослужащие сверхсрочной службы, военнослужащие женского пола, сержантский и рядовой состав, находящийся на действительной срочной военной службе в Вооруженных Силах, войсках и органах государственной безопасности, внутренних войсках, железнодорожных войсках и других воинских формированиях.</a:t>
            </a:r>
          </a:p>
          <a:p>
            <a:r>
              <a:rPr lang="ru-RU" sz="2800" b="1" dirty="0"/>
              <a:t>ЧАЭС-потомки</a:t>
            </a:r>
            <a:r>
              <a:rPr lang="ru-RU" sz="2000" b="1" dirty="0"/>
              <a:t>: </a:t>
            </a:r>
            <a:r>
              <a:rPr lang="ru-RU" sz="2000" b="1" i="1" dirty="0"/>
              <a:t>(Строка 13 по всем графам)</a:t>
            </a:r>
          </a:p>
          <a:p>
            <a:r>
              <a:rPr lang="ru-RU" sz="2800" b="1" dirty="0"/>
              <a:t>	</a:t>
            </a:r>
            <a:r>
              <a:rPr lang="ru-RU" b="1" dirty="0"/>
              <a:t>поколение 1(сын, дочь)</a:t>
            </a:r>
          </a:p>
          <a:p>
            <a:r>
              <a:rPr lang="ru-RU" b="1" dirty="0"/>
              <a:t> 	поколение 2(внук, внучка)</a:t>
            </a:r>
          </a:p>
          <a:p>
            <a:r>
              <a:rPr lang="ru-RU" b="1" dirty="0"/>
              <a:t> 	поколение 3(правнук, правнучка)</a:t>
            </a:r>
          </a:p>
          <a:p>
            <a:r>
              <a:rPr lang="ru-RU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Потомки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/>
              <a:t>(в первом, во втором и в третьем поколении) граждан 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это дети ликвидаторов  (Ф.№15, табл.1000, строки 4,5</a:t>
            </a:r>
            <a:r>
              <a:rPr lang="ru-RU" sz="2000" b="1" dirty="0" smtClean="0">
                <a:solidFill>
                  <a:srgbClr val="FF0000"/>
                </a:solidFill>
              </a:rPr>
              <a:t>)</a:t>
            </a:r>
          </a:p>
          <a:p>
            <a:endParaRPr lang="ru-RU" sz="2000" b="1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Далее аналогично по всем категориям учета.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733425" y="1143000"/>
            <a:ext cx="8686800" cy="5031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МАЯКТЕЧА1: ликвидаторы Маяк 57-58, </a:t>
            </a:r>
            <a:r>
              <a:rPr lang="ru-RU" sz="2800" b="1" dirty="0" err="1" smtClean="0"/>
              <a:t>Теча</a:t>
            </a:r>
            <a:r>
              <a:rPr lang="ru-RU" sz="2800" b="1" dirty="0" smtClean="0"/>
              <a:t> 49-56</a:t>
            </a:r>
          </a:p>
          <a:p>
            <a:r>
              <a:rPr lang="ru-RU" dirty="0" smtClean="0"/>
              <a:t> Граждане (в том числе временно направленные или командированные), включая военнослужащих и военнообязанных, призванных на специальные сборы, лиц начальствующего и рядового состава органов внутренних дел, органов государственной безопасности, органов гражданской обороны, принимавших в 1957 - 1958 годах непосредственное участие в работах по ликвидации последствий аварии в 1957 году на производственном объединении «Маяк», а также на граждан, включая военнослужащих и военнообязанных, призванных на специальные сборы, лиц начальствующего и рядового состава органов внутренних дел, органов государственной безопасности, органов гражданской обороны, занятых на работах по проведению защитных мероприятий и реабилитации радиоактивно загрязненных территорий вдоль реки </a:t>
            </a:r>
            <a:r>
              <a:rPr lang="ru-RU" dirty="0" err="1" smtClean="0"/>
              <a:t>Теча</a:t>
            </a:r>
            <a:r>
              <a:rPr lang="ru-RU" dirty="0" smtClean="0"/>
              <a:t> в 1949 - 1956 годах (пункт 1 статьи 1 Федерального закона от 26 ноября 1998 г. № 175-ФЗ «О социальной защите граждан Российской Федерации, подвергшихся воздействию радиации вследствие аварии в 1957 году на производственном объединении «Маяк» и сбросов радиоактивных отходов в реку </a:t>
            </a:r>
            <a:r>
              <a:rPr lang="ru-RU" dirty="0" err="1" smtClean="0"/>
              <a:t>Теча</a:t>
            </a:r>
            <a:r>
              <a:rPr lang="ru-RU" dirty="0" smtClean="0"/>
              <a:t>» (Собрание законодательства Российской Федерации, 1998, № 48, ст. 5850; 2014, № 52, ст. 7539) (далее - Федеральный закон от 26 ноября 1998 г. № 175-ФЗ).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1009650" y="1228725"/>
            <a:ext cx="832485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МАЯКТЕЧА2: ликвидаторы Маяк 59-61, </a:t>
            </a:r>
            <a:r>
              <a:rPr lang="ru-RU" sz="2800" b="1" dirty="0" err="1" smtClean="0"/>
              <a:t>Теча</a:t>
            </a:r>
            <a:r>
              <a:rPr lang="ru-RU" sz="2800" b="1" dirty="0" smtClean="0"/>
              <a:t> 57-62 </a:t>
            </a:r>
            <a:r>
              <a:rPr lang="ru-RU" dirty="0" smtClean="0"/>
              <a:t>Граждане (в том числе временно направленные или командированные), включая военнослужащих и военнообязанных, призванных на специальные сборы, лиц начальствующего и рядового состава органов внутренних дел, органов государственной безопасности, органов гражданской обороны, принимавших в 1959 - 1961 годах непосредственное участие в работах по ликвидации последствий аварии в 1957 году на производственном объединении «Маяк», а также на граждан, включая военнослужащих и военнообязанных, призванных на специальные сборы, лиц начальствующего и рядового состава органов внутренних дел, органов государственной безопасности, органов гражданской обороны, занятых на работах по проведению защитных мероприятий и реабилитации радиоактивно загрязненных территорий вдоль реки </a:t>
            </a:r>
            <a:r>
              <a:rPr lang="ru-RU" dirty="0" err="1" smtClean="0"/>
              <a:t>Теча</a:t>
            </a:r>
            <a:r>
              <a:rPr lang="ru-RU" dirty="0" smtClean="0"/>
              <a:t> в 1957 - 1962 годах (пункт 2 статьи 1 Федерального закона от 26 ноября 1998 г. № 175-ФЗ).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1009650" y="1228725"/>
            <a:ext cx="8324850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МАЯКТЕЧА3: эвакуированные </a:t>
            </a:r>
            <a:endParaRPr lang="ru-RU" dirty="0" smtClean="0"/>
          </a:p>
          <a:p>
            <a:r>
              <a:rPr lang="ru-RU" dirty="0" smtClean="0"/>
              <a:t>Граждане, эвакуированные (переселенные), а также добровольно выехавшие из населенных пунктов (в том числе эвакуированных (переселенных) в пределах населенных пунктов, где эвакуация (переселение) производилась частично), подвергшиеся радиоактивному загрязнению вследствие аварии в 1957 году на производственном объединении «Маяк» и сбросов радиоактивных отходов в реку </a:t>
            </a:r>
            <a:r>
              <a:rPr lang="ru-RU" dirty="0" err="1" smtClean="0"/>
              <a:t>Теча</a:t>
            </a:r>
            <a:r>
              <a:rPr lang="ru-RU" dirty="0" smtClean="0"/>
              <a:t>, включая детей, в том числе детей, которые в момент эвакуации (переселения) находились в состоянии внутриутробного развития, а также на военнослужащих, вольнонаемный состав войсковых частей и </a:t>
            </a:r>
            <a:r>
              <a:rPr lang="ru-RU" dirty="0" err="1" smtClean="0"/>
              <a:t>спецконтингент</a:t>
            </a:r>
            <a:r>
              <a:rPr lang="ru-RU" dirty="0" smtClean="0"/>
              <a:t>, эвакуированных в 1957 году из зоны радиоактивного загрязнения. К добровольно выехавшим гражданам относятся граждане, выехавшие с 29 сентября 1957 года по 31 декабря 1960 года включительно из населенных пунктов, подвергшихся радиоактивному загрязнению вследствие аварии в 1957 году на производственном объединении «Маяк», а также выехавшие с 1949 года по 1962 год включительно из населенных пунктов (в том числе переселившиеся в пределах населенных пунктов, где переселение производилось частично), подвергшихся радиоактивному загрязнению вследствие сбросов радиоактивных отходов в реку </a:t>
            </a:r>
            <a:r>
              <a:rPr lang="ru-RU" dirty="0" err="1" smtClean="0"/>
              <a:t>Теча</a:t>
            </a:r>
            <a:r>
              <a:rPr lang="ru-RU" dirty="0" smtClean="0"/>
              <a:t> (пункт 3 статьи 1 Федерального закона от 26 ноября 1998 г. № 175-ФЗ).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1009650" y="1228725"/>
            <a:ext cx="832485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МАЯКТЕЧА4: проживающие (более 1 </a:t>
            </a:r>
            <a:r>
              <a:rPr lang="ru-RU" sz="2800" b="1" dirty="0" err="1" smtClean="0"/>
              <a:t>мЗв</a:t>
            </a:r>
            <a:r>
              <a:rPr lang="ru-RU" sz="2800" b="1" dirty="0" smtClean="0"/>
              <a:t>) </a:t>
            </a:r>
            <a:endParaRPr lang="ru-RU" dirty="0" smtClean="0"/>
          </a:p>
          <a:p>
            <a:r>
              <a:rPr lang="ru-RU" dirty="0" smtClean="0"/>
              <a:t>Граждане, проживающие в населенных пунктах, подвергшихся радиоактивному загрязнению вследствие аварии в 1957 году на производственном объединении «Маяк» и сбросов радиоактивных отходов в реку </a:t>
            </a:r>
            <a:r>
              <a:rPr lang="ru-RU" dirty="0" err="1" smtClean="0"/>
              <a:t>Теча</a:t>
            </a:r>
            <a:r>
              <a:rPr lang="ru-RU" dirty="0" smtClean="0"/>
              <a:t>, где средняя годовая эффективная доза облучения составляет в настоящее время свыше 1 </a:t>
            </a:r>
            <a:r>
              <a:rPr lang="ru-RU" dirty="0" err="1" smtClean="0"/>
              <a:t>мЗв</a:t>
            </a:r>
            <a:r>
              <a:rPr lang="ru-RU" dirty="0" smtClean="0"/>
              <a:t> (0,1 бэр) (дополнительно над уровнем естественного радиационного фона для данной местности) (пункт 4 статьи 1 Федерального закона от 26 ноября 1998 г. № 175-ФЗ).</a:t>
            </a:r>
            <a:endParaRPr lang="ru-RU" sz="2800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1123949" y="3581400"/>
            <a:ext cx="8124825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МАЯКТЕЧА5: проживающие </a:t>
            </a:r>
            <a:r>
              <a:rPr lang="ru-RU" sz="2800" b="1" dirty="0" err="1" smtClean="0"/>
              <a:t>Теча</a:t>
            </a:r>
            <a:r>
              <a:rPr lang="ru-RU" sz="2800" b="1" dirty="0" smtClean="0"/>
              <a:t> (более 35 </a:t>
            </a:r>
            <a:r>
              <a:rPr lang="ru-RU" sz="2800" b="1" dirty="0" err="1" smtClean="0"/>
              <a:t>сЗв</a:t>
            </a:r>
            <a:r>
              <a:rPr lang="ru-RU" sz="2800" b="1" dirty="0" smtClean="0"/>
              <a:t>) </a:t>
            </a:r>
            <a:endParaRPr lang="ru-RU" sz="2800" dirty="0" smtClean="0"/>
          </a:p>
          <a:p>
            <a:r>
              <a:rPr lang="ru-RU" dirty="0" smtClean="0"/>
              <a:t>Граждане, проживавшие в 1949 - 1956 годах в населенных пунктах, подвергшихся радиоактивному загрязнению вследствие сбросов радиоактивных отходов в реку </a:t>
            </a:r>
            <a:r>
              <a:rPr lang="ru-RU" dirty="0" err="1" smtClean="0"/>
              <a:t>Теча</a:t>
            </a:r>
            <a:r>
              <a:rPr lang="ru-RU" dirty="0" smtClean="0"/>
              <a:t>, и получивших накопленную эффективную дозу облучения свыше 35 </a:t>
            </a:r>
            <a:r>
              <a:rPr lang="ru-RU" dirty="0" err="1" smtClean="0"/>
              <a:t>сЗв</a:t>
            </a:r>
            <a:r>
              <a:rPr lang="ru-RU" dirty="0" smtClean="0"/>
              <a:t> (бэр) (пункт 5 статьи 1 Федерального закона от 26 ноября 1998 г. № 175-ФЗ).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1009650" y="1228725"/>
            <a:ext cx="832485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МАЯКТЕЧА6: проживающие </a:t>
            </a:r>
            <a:r>
              <a:rPr lang="ru-RU" sz="2800" b="1" dirty="0" err="1" smtClean="0"/>
              <a:t>Теча</a:t>
            </a:r>
            <a:r>
              <a:rPr lang="ru-RU" sz="2800" b="1" dirty="0" smtClean="0"/>
              <a:t> (от 7 до 35 </a:t>
            </a:r>
            <a:r>
              <a:rPr lang="ru-RU" sz="2800" b="1" dirty="0" err="1" smtClean="0"/>
              <a:t>сЗв</a:t>
            </a:r>
            <a:r>
              <a:rPr lang="ru-RU" sz="2800" b="1" dirty="0" smtClean="0"/>
              <a:t>) </a:t>
            </a:r>
            <a:endParaRPr lang="ru-RU" sz="2800" dirty="0" smtClean="0"/>
          </a:p>
          <a:p>
            <a:r>
              <a:rPr lang="ru-RU" dirty="0" smtClean="0"/>
              <a:t>Граждане, проживавшие в 1949 - 1956 годах в населенных пунктах, подвергшихся радиоактивному загрязнению вследствие сбросов радиоактивных отходов в реку </a:t>
            </a:r>
            <a:r>
              <a:rPr lang="ru-RU" dirty="0" err="1" smtClean="0"/>
              <a:t>Теча</a:t>
            </a:r>
            <a:r>
              <a:rPr lang="ru-RU" dirty="0" smtClean="0"/>
              <a:t>, и получивших накопленную эффективную дозу облучения свыше 7 </a:t>
            </a:r>
            <a:r>
              <a:rPr lang="ru-RU" dirty="0" err="1" smtClean="0"/>
              <a:t>сЗв</a:t>
            </a:r>
            <a:r>
              <a:rPr lang="ru-RU" dirty="0" smtClean="0"/>
              <a:t> (бэр), но не более 35 </a:t>
            </a:r>
            <a:r>
              <a:rPr lang="ru-RU" dirty="0" err="1" smtClean="0"/>
              <a:t>сЗв</a:t>
            </a:r>
            <a:r>
              <a:rPr lang="ru-RU" dirty="0" smtClean="0"/>
              <a:t> (бэр) (пункт 6 статьи 1 Федерального закона от 26 ноября 1998 г. № 175-ФЗ).</a:t>
            </a:r>
            <a:r>
              <a:rPr lang="ru-RU" sz="2800" dirty="0" smtClean="0"/>
              <a:t> </a:t>
            </a:r>
          </a:p>
          <a:p>
            <a:r>
              <a:rPr lang="ru-RU" sz="2800" b="1" dirty="0" smtClean="0"/>
              <a:t>МАЯКТЕЧА7: выехавшие (более 1 </a:t>
            </a:r>
            <a:r>
              <a:rPr lang="ru-RU" sz="2800" b="1" dirty="0" err="1" smtClean="0"/>
              <a:t>мЗв</a:t>
            </a:r>
            <a:r>
              <a:rPr lang="ru-RU" sz="2800" b="1" dirty="0" smtClean="0"/>
              <a:t>)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dirty="0" smtClean="0"/>
              <a:t>Граждане, добровольно выехавшие на новое место жительства из населенных пунктов, подвергшихся радиоактивному загрязнению вследствие аварии в 1957 году на производственном объединении «Маяк» и сбросов радиоактивных отходов в реку </a:t>
            </a:r>
            <a:r>
              <a:rPr lang="ru-RU" dirty="0" err="1" smtClean="0"/>
              <a:t>Теча</a:t>
            </a:r>
            <a:r>
              <a:rPr lang="ru-RU" dirty="0" smtClean="0"/>
              <a:t>, где средняя годовая эффективная доза облучения составляет в настоящее время свыше 1 </a:t>
            </a:r>
            <a:r>
              <a:rPr lang="ru-RU" dirty="0" err="1" smtClean="0"/>
              <a:t>мЗв</a:t>
            </a:r>
            <a:r>
              <a:rPr lang="ru-RU" dirty="0" smtClean="0"/>
              <a:t> (0,1 бэр) (дополнительно над уровнем естественного радиационного фона для данной местности) (пункт 7 статьи 1 Федерального закона от 26 ноября 1998 г. № 175-ФЗ).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952499" y="1219200"/>
            <a:ext cx="804862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/>
              <a:t>МАЯКТЕЧА-потомки</a:t>
            </a:r>
            <a:r>
              <a:rPr lang="ru-RU" sz="2800" b="1" dirty="0" smtClean="0"/>
              <a:t>:</a:t>
            </a:r>
          </a:p>
          <a:p>
            <a:r>
              <a:rPr lang="ru-RU" sz="2800" b="1" dirty="0" smtClean="0"/>
              <a:t>	поколение 1(сын, дочь)</a:t>
            </a:r>
          </a:p>
          <a:p>
            <a:r>
              <a:rPr lang="ru-RU" sz="2800" b="1" dirty="0" smtClean="0"/>
              <a:t> 	поколение 2(внук, внучка)</a:t>
            </a:r>
          </a:p>
          <a:p>
            <a:r>
              <a:rPr lang="ru-RU" sz="2800" b="1" dirty="0" smtClean="0"/>
              <a:t> 	поколение 3(правнук, правнучка</a:t>
            </a:r>
            <a:r>
              <a:rPr lang="ru-RU" b="1" dirty="0" smtClean="0"/>
              <a:t>)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Потомки (в первом, во втором и в третьем поколении) граждан, указанных пунктах 1 - 7 статьи 1 Федерального закона от 26 ноября 1998 г. № 175-ФЗ.</a:t>
            </a:r>
            <a:br>
              <a:rPr lang="ru-RU" dirty="0" smtClean="0"/>
            </a:br>
            <a:endParaRPr lang="ru-RU" sz="2800" b="1" dirty="0" smtClean="0"/>
          </a:p>
          <a:p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581025" y="1228725"/>
            <a:ext cx="887729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Категории лиц, подлежащие включению в НРЭП</a:t>
            </a:r>
          </a:p>
          <a:p>
            <a:endParaRPr lang="ru-RU" sz="3200" b="1" dirty="0" smtClean="0"/>
          </a:p>
          <a:p>
            <a:r>
              <a:rPr lang="ru-RU" sz="2800" b="1" dirty="0" smtClean="0"/>
              <a:t>СИП25: более 25 </a:t>
            </a:r>
            <a:r>
              <a:rPr lang="ru-RU" sz="2800" b="1" dirty="0" err="1" smtClean="0"/>
              <a:t>сЗв</a:t>
            </a:r>
            <a:endParaRPr lang="ru-RU" sz="2800" dirty="0" smtClean="0"/>
          </a:p>
          <a:p>
            <a:r>
              <a:rPr lang="ru-RU" dirty="0" smtClean="0"/>
              <a:t>Граждане, которые проживали в 1949 - 1963 годах в населенных пунктах на территории Российской Федерации и за ее пределами, включенных в утверждаемые Правительством Российской Федерации перечни населенных пунктов, подвергшихся радиационному воздействию вследствие ядерных испытаний на Семипалатинском полигоне, и которые получили суммарную (накопленную) эффективную дозу облучения более 25 </a:t>
            </a:r>
            <a:r>
              <a:rPr lang="ru-RU" dirty="0" err="1" smtClean="0"/>
              <a:t>сЗв</a:t>
            </a:r>
            <a:r>
              <a:rPr lang="ru-RU" dirty="0" smtClean="0"/>
              <a:t> (бэр) (абзац 1 статьи 1 Федерального закона от 10 января 2002 г. № 2-ФЗ «О социальных гарантиях гражданам, подвергшимся радиационному воздействию вследствие ядерных испытаний на Семипалатинском полигоне» (Собрание законодательства Российской Федерации, 2002, № 2, ст. 128; 2004, № 35, ст. 3607; 2014, № 52, ст. 7539) (далее - Федеральный закон от 10 января 2002 г. № 2-ФЗ).</a:t>
            </a:r>
            <a:br>
              <a:rPr lang="ru-RU" dirty="0" smtClean="0"/>
            </a:b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561975" y="1228725"/>
            <a:ext cx="8772525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СИП5: от 5 до 25 </a:t>
            </a:r>
            <a:r>
              <a:rPr lang="ru-RU" sz="2800" b="1" dirty="0" err="1" smtClean="0"/>
              <a:t>сЗв</a:t>
            </a:r>
            <a:endParaRPr lang="ru-RU" sz="2800" dirty="0" smtClean="0"/>
          </a:p>
          <a:p>
            <a:r>
              <a:rPr lang="ru-RU" dirty="0" smtClean="0"/>
              <a:t>Граждане, которые проживали в 1949 - 1963 годах в населенных пунктах на территории Российской Федерации и за ее пределами, включенных в утверждаемые Правительством Российской Федерации перечни населенных пунктов, подвергшихся радиационному воздействию вследствие ядерных испытаний на Семипалатинском полигоне, и которые получили суммарную (накопленную) эффективную дозу облучения более 5 </a:t>
            </a:r>
            <a:r>
              <a:rPr lang="ru-RU" dirty="0" err="1" smtClean="0"/>
              <a:t>сЗв</a:t>
            </a:r>
            <a:r>
              <a:rPr lang="ru-RU" dirty="0" smtClean="0"/>
              <a:t>, но менее 25 </a:t>
            </a:r>
            <a:r>
              <a:rPr lang="ru-RU" dirty="0" err="1" smtClean="0"/>
              <a:t>сЗв</a:t>
            </a:r>
            <a:r>
              <a:rPr lang="ru-RU" dirty="0" smtClean="0"/>
              <a:t> (абзац первый статьи 1 Федерального закона от 10 января 2002 г. № 2-ФЗ).</a:t>
            </a:r>
          </a:p>
          <a:p>
            <a:r>
              <a:rPr lang="ru-RU" sz="2800" b="1" dirty="0" err="1" smtClean="0"/>
              <a:t>СИП-дети</a:t>
            </a:r>
            <a:endParaRPr lang="ru-RU" sz="2800" dirty="0" smtClean="0"/>
          </a:p>
          <a:p>
            <a:r>
              <a:rPr lang="ru-RU" dirty="0" smtClean="0"/>
              <a:t> Дети в возрасте до 18 лет первого и второго поколения граждан, которые проживали в 1949 - 1963 годах в населенных пунктах на территории Российской Федерации и за ее пределами, включенных в утверждаемые Правительством Российской Федерации перечни населенных пунктов, подвергшихся радиационному воздействию вследствие ядерных испытаний на Семипалатинском полигоне, и которые получили суммарную (накопленную) эффективную дозу облучения более 5 </a:t>
            </a:r>
            <a:r>
              <a:rPr lang="ru-RU" dirty="0" err="1" smtClean="0"/>
              <a:t>сЗв</a:t>
            </a:r>
            <a:r>
              <a:rPr lang="ru-RU" dirty="0" smtClean="0"/>
              <a:t>, страдающим заболеваниями вследствие радиационного воздействия на одного из родителей (абзац второй статьи 1 Федерального закона от 10 января 2002 г. № 2-ФЗ).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ъект 2"/>
          <p:cNvSpPr>
            <a:spLocks noGrp="1"/>
          </p:cNvSpPr>
          <p:nvPr>
            <p:ph idx="1"/>
          </p:nvPr>
        </p:nvSpPr>
        <p:spPr>
          <a:xfrm>
            <a:off x="395417" y="972065"/>
            <a:ext cx="9391134" cy="574177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Clr>
                <a:srgbClr val="779F92"/>
              </a:buClr>
              <a:buSzPct val="75000"/>
              <a:buFont typeface="Wingdings" panose="05000000000000000000" pitchFamily="2" charset="2"/>
              <a:buChar char="n"/>
            </a:pPr>
            <a:r>
              <a:rPr lang="ru-RU" alt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Форма №15 </a:t>
            </a: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введена вместо ранее утвержденных форм №№</a:t>
            </a:r>
            <a:r>
              <a:rPr lang="ru-RU" alt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15,16</a:t>
            </a:r>
          </a:p>
          <a:p>
            <a:pPr marL="0" indent="0">
              <a:lnSpc>
                <a:spcPct val="80000"/>
              </a:lnSpc>
              <a:buClr>
                <a:srgbClr val="779F92"/>
              </a:buClr>
              <a:buSzPct val="75000"/>
              <a:buFont typeface="Wingdings" panose="05000000000000000000" pitchFamily="2" charset="2"/>
              <a:buChar char="n"/>
            </a:pPr>
            <a:endParaRPr lang="ru-RU" altLang="ru-RU" sz="2400" b="1" dirty="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Clr>
                <a:srgbClr val="779F92"/>
              </a:buClr>
              <a:buSzPct val="75000"/>
              <a:buFont typeface="Wingdings" panose="05000000000000000000" pitchFamily="2" charset="2"/>
              <a:buChar char="n"/>
            </a:pPr>
            <a:r>
              <a:rPr lang="ru-RU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При</a:t>
            </a:r>
            <a:r>
              <a:rPr lang="ru-RU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формировании формы использовать приказ Министерства здравоохранения Российской Федерации от 23.03.2015 № 134н «О формах Национального радиационно-эпидемиологического регистра, порядке верификации информации, включенной в единую федеральную базу данных Национального радиационно-эпидемиологического регистра, а также доступа к ней</a:t>
            </a:r>
            <a:r>
              <a:rPr lang="ru-RU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»</a:t>
            </a:r>
          </a:p>
          <a:p>
            <a:pPr marL="0" indent="0">
              <a:lnSpc>
                <a:spcPct val="80000"/>
              </a:lnSpc>
              <a:buClr>
                <a:srgbClr val="779F92"/>
              </a:buClr>
              <a:buSzPct val="75000"/>
              <a:buFont typeface="Wingdings" panose="05000000000000000000" pitchFamily="2" charset="2"/>
              <a:buChar char="n"/>
            </a:pPr>
            <a:endParaRPr lang="ru-RU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Clr>
                <a:srgbClr val="779F92"/>
              </a:buClr>
              <a:buSzPct val="75000"/>
              <a:buFont typeface="Wingdings" panose="05000000000000000000" pitchFamily="2" charset="2"/>
              <a:buChar char="n"/>
            </a:pP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Заполняется на основании сведений, содержащихся в региональном сегменте </a:t>
            </a:r>
            <a:r>
              <a:rPr lang="ru-RU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Национального радиационно-эпидемиологического </a:t>
            </a:r>
            <a:r>
              <a:rPr lang="ru-RU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регистра</a:t>
            </a:r>
          </a:p>
          <a:p>
            <a:pPr marL="0" indent="0">
              <a:lnSpc>
                <a:spcPct val="80000"/>
              </a:lnSpc>
              <a:buClr>
                <a:srgbClr val="779F92"/>
              </a:buClr>
              <a:buSzPct val="75000"/>
              <a:buNone/>
            </a:pPr>
            <a:endParaRPr lang="ru-RU" altLang="ru-RU" sz="2400" b="1" dirty="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Clr>
                <a:srgbClr val="779F92"/>
              </a:buClr>
              <a:buSzPct val="75000"/>
              <a:buFont typeface="Wingdings" panose="05000000000000000000" pitchFamily="2" charset="2"/>
              <a:buChar char="n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сведения о численности и о медицинском наблюдении за состоянием здоровья лиц из всех категорий учёта НРЭР, а также сведения об общем числе заболеваний указанных лиц, сведения о числе впервые в жизни установленных заболеваний и сведения 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причинах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смерти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62704" y="113270"/>
            <a:ext cx="9359089" cy="780375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2400" b="1" smtClean="0"/>
              <a:t>ОТЧЕТНАЯ ФОРМА ФЕДЕРАЛЬНОГО </a:t>
            </a:r>
            <a:br>
              <a:rPr lang="ru-RU" sz="2400" b="1" smtClean="0"/>
            </a:br>
            <a:r>
              <a:rPr lang="ru-RU" sz="2400" b="1" smtClean="0"/>
              <a:t>СТАТИСТИЧЕСКОГО НАБЛЮДЕНИЯ № 15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474665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419099" y="971551"/>
            <a:ext cx="8972551" cy="540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ВПОР: ветераны подразделений особого риска</a:t>
            </a:r>
            <a:r>
              <a:rPr lang="ru-RU" sz="2800" dirty="0" smtClean="0"/>
              <a:t> </a:t>
            </a:r>
          </a:p>
          <a:p>
            <a:r>
              <a:rPr lang="ru-RU" sz="1600" dirty="0" smtClean="0"/>
              <a:t>Лица из числа военнослужащих и вольнонаемного состава Вооруженных Сил СССР, войск и органов Комитета государственной безопасности СССР, внутренних войск, железнодорожных войск и других воинских формирований, лиц начальствующего и рядового состава органов внутренних дел:</a:t>
            </a:r>
          </a:p>
          <a:p>
            <a:r>
              <a:rPr lang="ru-RU" sz="1600" dirty="0" smtClean="0"/>
              <a:t>а) непосредственные участники испытаний ядерного оружия в атмосфере, боевых радиоактивных веществ и учений с применением такого оружия до даты фактического прекращения таких испытаний и учений;</a:t>
            </a:r>
          </a:p>
          <a:p>
            <a:r>
              <a:rPr lang="ru-RU" sz="1600" dirty="0" smtClean="0"/>
              <a:t>б) непосредственные участники подземных испытаний ядерного оружия в условиях нештатных радиационных ситуаций и действия других поражающих факторов ядерного оружия;</a:t>
            </a:r>
          </a:p>
          <a:p>
            <a:r>
              <a:rPr lang="ru-RU" sz="1600" dirty="0" smtClean="0"/>
              <a:t>в) непосредственные участники ликвидации радиационных аварий на ядерных установках надводных и подводных кораблей и других военных объектах;</a:t>
            </a:r>
          </a:p>
          <a:p>
            <a:r>
              <a:rPr lang="ru-RU" sz="1600" dirty="0" smtClean="0"/>
              <a:t>г) личный состав отдельных подразделений по сборке ядерных зарядов из числа военнослужащих;</a:t>
            </a:r>
          </a:p>
          <a:p>
            <a:r>
              <a:rPr lang="ru-RU" sz="1600" dirty="0" err="1" smtClean="0"/>
              <a:t>д</a:t>
            </a:r>
            <a:r>
              <a:rPr lang="ru-RU" sz="1600" dirty="0" smtClean="0"/>
              <a:t>) непосредственные участники подземных испытаний ядерного оружия, проведения и обеспечения работ по сбору и захоронению радиоактивных веществ (пункт 1 постановления Верховного Совета Российской Федерации от 27 декабря 1991 г. № 2123-1 «О распространении действия Закона РСФСР «О социальной защите граждан, подвергшихся воздействию радиации вследствие катастрофы на Чернобыльской АЭС» на граждан из подразделений особого риска» (Ведомости Съезда народных депутатов Российской Федерации и Верховного Совета Российской Федерации, 1992, № 4, ст. 138; Собрание законодательства Российской Федерации, 2004, № 35, ст. 3607; 2014, № 28, ст. 4138).</a:t>
            </a:r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6743" y="861273"/>
            <a:ext cx="9420224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Таблица № 2000</a:t>
            </a:r>
          </a:p>
          <a:p>
            <a:endParaRPr lang="ru-RU" sz="2800" b="1" dirty="0" smtClean="0"/>
          </a:p>
          <a:p>
            <a:pPr marL="342900" indent="-342900"/>
            <a:endParaRPr lang="ru-RU" sz="1550" dirty="0" smtClean="0"/>
          </a:p>
          <a:p>
            <a:pPr marL="342900" indent="-342900">
              <a:buFont typeface="+mj-lt"/>
              <a:buAutoNum type="arabicPeriod"/>
            </a:pPr>
            <a:endParaRPr lang="ru-RU" sz="155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7241" t="17025" r="18818" b="17872"/>
          <a:stretch>
            <a:fillRect/>
          </a:stretch>
        </p:blipFill>
        <p:spPr bwMode="auto">
          <a:xfrm>
            <a:off x="314325" y="1414732"/>
            <a:ext cx="9105900" cy="4848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219075" y="885825"/>
            <a:ext cx="9686925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Коды по МКБ-10 (для таблицы № 2000)</a:t>
            </a:r>
          </a:p>
          <a:p>
            <a:r>
              <a:rPr lang="ru-RU" sz="1600" dirty="0" smtClean="0"/>
              <a:t>А00-Т98 - Всего</a:t>
            </a:r>
          </a:p>
          <a:p>
            <a:r>
              <a:rPr lang="ru-RU" sz="1600" dirty="0" smtClean="0"/>
              <a:t>С00-Д48 - Новообразования</a:t>
            </a:r>
          </a:p>
          <a:p>
            <a:r>
              <a:rPr lang="ru-RU" sz="1600" dirty="0" smtClean="0"/>
              <a:t>из них:</a:t>
            </a:r>
          </a:p>
          <a:p>
            <a:r>
              <a:rPr lang="ru-RU" sz="1600" dirty="0" smtClean="0"/>
              <a:t>С00-С97 –  Злокачественные новообразования – всего</a:t>
            </a:r>
          </a:p>
          <a:p>
            <a:r>
              <a:rPr lang="en-US" sz="1600" dirty="0" smtClean="0"/>
              <a:t>D</a:t>
            </a:r>
            <a:r>
              <a:rPr lang="ru-RU" sz="1600" dirty="0" smtClean="0"/>
              <a:t>50-</a:t>
            </a:r>
            <a:r>
              <a:rPr lang="en-US" sz="1600" dirty="0" smtClean="0"/>
              <a:t>D</a:t>
            </a:r>
            <a:r>
              <a:rPr lang="ru-RU" sz="1600" dirty="0" smtClean="0"/>
              <a:t>89 – Болезни крови, кроветворных органов и отдельные нарушения, вовлекающие иммунный 	механизм</a:t>
            </a:r>
          </a:p>
          <a:p>
            <a:r>
              <a:rPr lang="ru-RU" sz="1600" dirty="0" smtClean="0"/>
              <a:t>Е00-Е90 –  Болезни эндокринной системы, расстройства питания и нарушения обмена веществ</a:t>
            </a:r>
          </a:p>
          <a:p>
            <a:r>
              <a:rPr lang="en-US" sz="1600" dirty="0" smtClean="0"/>
              <a:t>F00-F99 –</a:t>
            </a:r>
            <a:r>
              <a:rPr lang="ru-RU" sz="1600" dirty="0" smtClean="0"/>
              <a:t> </a:t>
            </a:r>
            <a:r>
              <a:rPr lang="en-US" sz="1600" dirty="0" smtClean="0"/>
              <a:t> </a:t>
            </a:r>
            <a:r>
              <a:rPr lang="ru-RU" sz="1600" dirty="0" smtClean="0"/>
              <a:t>Психические расстройства и расстройства поведения</a:t>
            </a:r>
          </a:p>
          <a:p>
            <a:r>
              <a:rPr lang="en-US" sz="1600" dirty="0" smtClean="0"/>
              <a:t>G00-H95 – </a:t>
            </a:r>
            <a:r>
              <a:rPr lang="ru-RU" sz="1600" dirty="0" smtClean="0"/>
              <a:t>Болезни нервной системы + Болезни глаза и его придаточного аппарата + Болезни уха и 	сосцевидного отростка</a:t>
            </a:r>
          </a:p>
          <a:p>
            <a:r>
              <a:rPr lang="en-US" sz="1600" dirty="0" smtClean="0"/>
              <a:t>I00-I99 –</a:t>
            </a:r>
            <a:r>
              <a:rPr lang="ru-RU" sz="1600" dirty="0" smtClean="0"/>
              <a:t>    Болезни системы кровообращения</a:t>
            </a:r>
          </a:p>
          <a:p>
            <a:r>
              <a:rPr lang="en-US" sz="1600" dirty="0" smtClean="0"/>
              <a:t>J00-J99</a:t>
            </a:r>
            <a:r>
              <a:rPr lang="ru-RU" sz="1600" dirty="0" smtClean="0"/>
              <a:t> –   Болезни органов дыхания</a:t>
            </a:r>
          </a:p>
          <a:p>
            <a:r>
              <a:rPr lang="en-US" sz="1600" dirty="0" smtClean="0"/>
              <a:t>K00-K93  </a:t>
            </a:r>
            <a:r>
              <a:rPr lang="ru-RU" sz="1600" dirty="0" smtClean="0"/>
              <a:t>- </a:t>
            </a:r>
            <a:r>
              <a:rPr lang="en-US" sz="1600" dirty="0" smtClean="0"/>
              <a:t> </a:t>
            </a:r>
            <a:r>
              <a:rPr lang="ru-RU" sz="1600" dirty="0" smtClean="0"/>
              <a:t>Болезни органов пищеварения</a:t>
            </a:r>
          </a:p>
          <a:p>
            <a:r>
              <a:rPr lang="en-US" sz="1600" dirty="0" smtClean="0"/>
              <a:t>L00-L</a:t>
            </a:r>
            <a:r>
              <a:rPr lang="ru-RU" sz="1600" dirty="0" smtClean="0"/>
              <a:t>99 –   Болезни кожи и подкожной клетчатки</a:t>
            </a:r>
          </a:p>
          <a:p>
            <a:r>
              <a:rPr lang="en-US" sz="1600" dirty="0" smtClean="0"/>
              <a:t>M00-M99 – </a:t>
            </a:r>
            <a:r>
              <a:rPr lang="ru-RU" sz="1600" dirty="0" smtClean="0"/>
              <a:t>Болезни костно-мышечной системы и соединительной ткани</a:t>
            </a:r>
          </a:p>
          <a:p>
            <a:r>
              <a:rPr lang="en-US" sz="1600" dirty="0" smtClean="0"/>
              <a:t>N00-N</a:t>
            </a:r>
            <a:r>
              <a:rPr lang="ru-RU" sz="1600" dirty="0" smtClean="0"/>
              <a:t>99 –  Болезни мочеполовой системы</a:t>
            </a:r>
          </a:p>
          <a:p>
            <a:r>
              <a:rPr lang="ru-RU" sz="1600" dirty="0" smtClean="0"/>
              <a:t>О00-О99 –  Беременность, роды и послеродовой период</a:t>
            </a:r>
          </a:p>
          <a:p>
            <a:r>
              <a:rPr lang="en-US" sz="1600" dirty="0" smtClean="0"/>
              <a:t>P00-P</a:t>
            </a:r>
            <a:r>
              <a:rPr lang="ru-RU" sz="1600" dirty="0" smtClean="0"/>
              <a:t>96 –   Отдельные состояния, возникающие в перинатальном периоде</a:t>
            </a:r>
          </a:p>
          <a:p>
            <a:r>
              <a:rPr lang="en-US" sz="1600" dirty="0" smtClean="0"/>
              <a:t>Q00-Q</a:t>
            </a:r>
            <a:r>
              <a:rPr lang="ru-RU" sz="1600" dirty="0" smtClean="0"/>
              <a:t>99 –  Врожденные аномалии (пороки развития), деформации и хромосомные нарушения</a:t>
            </a:r>
          </a:p>
          <a:p>
            <a:r>
              <a:rPr lang="en-US" sz="1600" dirty="0" smtClean="0"/>
              <a:t>S00-T98 –</a:t>
            </a:r>
            <a:r>
              <a:rPr lang="ru-RU" sz="1600" dirty="0" smtClean="0"/>
              <a:t>   </a:t>
            </a:r>
            <a:r>
              <a:rPr lang="en-US" sz="1600" dirty="0" smtClean="0"/>
              <a:t> </a:t>
            </a:r>
            <a:r>
              <a:rPr lang="ru-RU" sz="1600" dirty="0" smtClean="0"/>
              <a:t>Травмы, отравления и некоторые другие последствия воздействия внешних причин</a:t>
            </a:r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6743" y="861273"/>
            <a:ext cx="9420224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Таблица № 3000</a:t>
            </a:r>
          </a:p>
          <a:p>
            <a:endParaRPr lang="ru-RU" sz="2800" b="1" dirty="0" smtClean="0"/>
          </a:p>
          <a:p>
            <a:pPr marL="342900" indent="-342900"/>
            <a:endParaRPr lang="ru-RU" sz="1550" dirty="0" smtClean="0"/>
          </a:p>
          <a:p>
            <a:pPr marL="342900" indent="-342900">
              <a:buFont typeface="+mj-lt"/>
              <a:buAutoNum type="arabicPeriod"/>
            </a:pPr>
            <a:endParaRPr lang="ru-RU" sz="1550" dirty="0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 l="17503" t="17848" r="18029" b="17088"/>
          <a:stretch>
            <a:fillRect/>
          </a:stretch>
        </p:blipFill>
        <p:spPr bwMode="auto">
          <a:xfrm>
            <a:off x="361950" y="1304925"/>
            <a:ext cx="9363075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219075" y="885825"/>
            <a:ext cx="9686925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Коды по МКБ-10 (для таблицы № 3000)</a:t>
            </a:r>
          </a:p>
          <a:p>
            <a:r>
              <a:rPr lang="ru-RU" sz="1600" dirty="0" smtClean="0"/>
              <a:t>А00-Т98 - Всего</a:t>
            </a:r>
          </a:p>
          <a:p>
            <a:r>
              <a:rPr lang="ru-RU" sz="1600" dirty="0" smtClean="0"/>
              <a:t>С00-Д48 - Новообразования</a:t>
            </a:r>
          </a:p>
          <a:p>
            <a:r>
              <a:rPr lang="ru-RU" sz="1600" dirty="0" smtClean="0"/>
              <a:t>из них:</a:t>
            </a:r>
          </a:p>
          <a:p>
            <a:r>
              <a:rPr lang="ru-RU" sz="1600" dirty="0" smtClean="0"/>
              <a:t>С00-С97 –  Злокачественные новообразования – всего</a:t>
            </a:r>
          </a:p>
          <a:p>
            <a:r>
              <a:rPr lang="en-US" sz="1600" dirty="0" smtClean="0"/>
              <a:t>D</a:t>
            </a:r>
            <a:r>
              <a:rPr lang="ru-RU" sz="1600" dirty="0" smtClean="0"/>
              <a:t>50-</a:t>
            </a:r>
            <a:r>
              <a:rPr lang="en-US" sz="1600" dirty="0" smtClean="0"/>
              <a:t>D</a:t>
            </a:r>
            <a:r>
              <a:rPr lang="ru-RU" sz="1600" dirty="0" smtClean="0"/>
              <a:t>89 – Болезни крови, кроветворных органов и отдельные нарушения, вовлекающие иммунный 	механизм</a:t>
            </a:r>
          </a:p>
          <a:p>
            <a:r>
              <a:rPr lang="ru-RU" sz="1600" dirty="0" smtClean="0"/>
              <a:t>Е00-Е90 –  Болезни эндокринной системы, расстройства питания и нарушения обмена веществ</a:t>
            </a:r>
          </a:p>
          <a:p>
            <a:r>
              <a:rPr lang="en-US" sz="1600" dirty="0" smtClean="0"/>
              <a:t>F00-F99 –</a:t>
            </a:r>
            <a:r>
              <a:rPr lang="ru-RU" sz="1600" dirty="0" smtClean="0"/>
              <a:t> </a:t>
            </a:r>
            <a:r>
              <a:rPr lang="en-US" sz="1600" dirty="0" smtClean="0"/>
              <a:t> </a:t>
            </a:r>
            <a:r>
              <a:rPr lang="ru-RU" sz="1600" dirty="0" smtClean="0"/>
              <a:t>Психические расстройства и расстройства поведения</a:t>
            </a:r>
          </a:p>
          <a:p>
            <a:r>
              <a:rPr lang="en-US" sz="1600" dirty="0" smtClean="0"/>
              <a:t>G00-H95 – </a:t>
            </a:r>
            <a:r>
              <a:rPr lang="ru-RU" sz="1600" dirty="0" smtClean="0"/>
              <a:t>Болезни нервной системы + Болезни глаза и его придаточного аппарата + Болезни уха и 	сосцевидного отростка</a:t>
            </a:r>
          </a:p>
          <a:p>
            <a:r>
              <a:rPr lang="en-US" sz="1600" dirty="0" smtClean="0"/>
              <a:t>I00-I99 –</a:t>
            </a:r>
            <a:r>
              <a:rPr lang="ru-RU" sz="1600" dirty="0" smtClean="0"/>
              <a:t>    Болезни системы кровообращения</a:t>
            </a:r>
          </a:p>
          <a:p>
            <a:r>
              <a:rPr lang="en-US" sz="1600" dirty="0" smtClean="0"/>
              <a:t>J00-J99</a:t>
            </a:r>
            <a:r>
              <a:rPr lang="ru-RU" sz="1600" dirty="0" smtClean="0"/>
              <a:t> –   Болезни органов дыхания</a:t>
            </a:r>
          </a:p>
          <a:p>
            <a:r>
              <a:rPr lang="en-US" sz="1600" dirty="0" smtClean="0"/>
              <a:t>K00-K93  </a:t>
            </a:r>
            <a:r>
              <a:rPr lang="ru-RU" sz="1600" dirty="0" smtClean="0"/>
              <a:t>- </a:t>
            </a:r>
            <a:r>
              <a:rPr lang="en-US" sz="1600" dirty="0" smtClean="0"/>
              <a:t> </a:t>
            </a:r>
            <a:r>
              <a:rPr lang="ru-RU" sz="1600" dirty="0" smtClean="0"/>
              <a:t>Болезни органов пищеварения</a:t>
            </a:r>
          </a:p>
          <a:p>
            <a:r>
              <a:rPr lang="en-US" sz="1600" dirty="0" smtClean="0"/>
              <a:t>L00-L</a:t>
            </a:r>
            <a:r>
              <a:rPr lang="ru-RU" sz="1600" dirty="0" smtClean="0"/>
              <a:t>99 –   Болезни кожи и подкожной клетчатки</a:t>
            </a:r>
          </a:p>
          <a:p>
            <a:r>
              <a:rPr lang="en-US" sz="1600" dirty="0" smtClean="0"/>
              <a:t>M00-M99 – </a:t>
            </a:r>
            <a:r>
              <a:rPr lang="ru-RU" sz="1600" dirty="0" smtClean="0"/>
              <a:t>Болезни костно-мышечной системы и соединительной ткани</a:t>
            </a:r>
          </a:p>
          <a:p>
            <a:r>
              <a:rPr lang="en-US" sz="1600" dirty="0" smtClean="0"/>
              <a:t>N00-N</a:t>
            </a:r>
            <a:r>
              <a:rPr lang="ru-RU" sz="1600" dirty="0" smtClean="0"/>
              <a:t>99 –  Болезни мочеполовой системы</a:t>
            </a:r>
          </a:p>
          <a:p>
            <a:r>
              <a:rPr lang="ru-RU" sz="1600" dirty="0" smtClean="0"/>
              <a:t>О00-О99 –  Беременность, роды и послеродовой период</a:t>
            </a:r>
          </a:p>
          <a:p>
            <a:r>
              <a:rPr lang="en-US" sz="1600" dirty="0" smtClean="0"/>
              <a:t>P00-P</a:t>
            </a:r>
            <a:r>
              <a:rPr lang="ru-RU" sz="1600" dirty="0" smtClean="0"/>
              <a:t>96 –   Отдельные состояния, возникающие в перинатальном периоде</a:t>
            </a:r>
          </a:p>
          <a:p>
            <a:r>
              <a:rPr lang="en-US" sz="1600" dirty="0" smtClean="0"/>
              <a:t>Q00-Q</a:t>
            </a:r>
            <a:r>
              <a:rPr lang="ru-RU" sz="1600" dirty="0" smtClean="0"/>
              <a:t>99 –  Врожденные аномалии (пороки развития), деформации и хромосомные нарушения</a:t>
            </a:r>
          </a:p>
          <a:p>
            <a:r>
              <a:rPr lang="en-US" sz="1600" dirty="0" smtClean="0"/>
              <a:t>S00-T98 –</a:t>
            </a:r>
            <a:r>
              <a:rPr lang="ru-RU" sz="1600" dirty="0" smtClean="0"/>
              <a:t>   </a:t>
            </a:r>
            <a:r>
              <a:rPr lang="en-US" sz="1600" dirty="0" smtClean="0"/>
              <a:t> </a:t>
            </a:r>
            <a:r>
              <a:rPr lang="ru-RU" sz="1600" dirty="0" smtClean="0"/>
              <a:t>Травмы, отравления и некоторые другие последствия воздействия внешних причин</a:t>
            </a:r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6743" y="861273"/>
            <a:ext cx="9420224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Таблица № 4000</a:t>
            </a:r>
          </a:p>
          <a:p>
            <a:endParaRPr lang="ru-RU" sz="2800" b="1" dirty="0" smtClean="0"/>
          </a:p>
          <a:p>
            <a:pPr marL="342900" indent="-342900"/>
            <a:endParaRPr lang="ru-RU" sz="1550" dirty="0" smtClean="0"/>
          </a:p>
          <a:p>
            <a:pPr marL="342900" indent="-342900">
              <a:buFont typeface="+mj-lt"/>
              <a:buAutoNum type="arabicPeriod"/>
            </a:pPr>
            <a:endParaRPr lang="ru-RU" sz="1550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6414" t="16364" r="16919" b="10101"/>
          <a:stretch>
            <a:fillRect/>
          </a:stretch>
        </p:blipFill>
        <p:spPr bwMode="auto">
          <a:xfrm>
            <a:off x="0" y="1265274"/>
            <a:ext cx="9906000" cy="5039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219076" y="885825"/>
            <a:ext cx="9239250" cy="5306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Коды по МКБ-10 (для таблицы № 4000)</a:t>
            </a:r>
          </a:p>
          <a:p>
            <a:r>
              <a:rPr lang="ru-RU" sz="1480" dirty="0" smtClean="0"/>
              <a:t>А00-Т98 - Всего</a:t>
            </a:r>
          </a:p>
          <a:p>
            <a:r>
              <a:rPr lang="ru-RU" sz="1480" dirty="0" smtClean="0"/>
              <a:t>С00-Д48 - Новообразования</a:t>
            </a:r>
          </a:p>
          <a:p>
            <a:r>
              <a:rPr lang="ru-RU" sz="1480" dirty="0" smtClean="0"/>
              <a:t>из них:</a:t>
            </a:r>
          </a:p>
          <a:p>
            <a:r>
              <a:rPr lang="ru-RU" sz="1480" dirty="0" smtClean="0"/>
              <a:t>С00-С97 –  Злокачественные новообразования – всего</a:t>
            </a:r>
          </a:p>
          <a:p>
            <a:r>
              <a:rPr lang="en-US" sz="1480" dirty="0" smtClean="0"/>
              <a:t>D</a:t>
            </a:r>
            <a:r>
              <a:rPr lang="ru-RU" sz="1480" dirty="0" smtClean="0"/>
              <a:t>50-</a:t>
            </a:r>
            <a:r>
              <a:rPr lang="en-US" sz="1480" dirty="0" smtClean="0"/>
              <a:t>D</a:t>
            </a:r>
            <a:r>
              <a:rPr lang="ru-RU" sz="1480" dirty="0" smtClean="0"/>
              <a:t>89 – Болезни крови, кроветворных органов и отдельные нарушения, вовлекающие иммунный 	механизм</a:t>
            </a:r>
          </a:p>
          <a:p>
            <a:r>
              <a:rPr lang="ru-RU" sz="1480" dirty="0" smtClean="0"/>
              <a:t>Е00-Е90 –  Болезни эндокринной системы, расстройства питания и нарушения обмена веществ</a:t>
            </a:r>
          </a:p>
          <a:p>
            <a:r>
              <a:rPr lang="en-US" sz="1480" dirty="0" smtClean="0"/>
              <a:t>F00-F99 –</a:t>
            </a:r>
            <a:r>
              <a:rPr lang="ru-RU" sz="1480" dirty="0" smtClean="0"/>
              <a:t> </a:t>
            </a:r>
            <a:r>
              <a:rPr lang="en-US" sz="1480" dirty="0" smtClean="0"/>
              <a:t> </a:t>
            </a:r>
            <a:r>
              <a:rPr lang="ru-RU" sz="1480" dirty="0" smtClean="0"/>
              <a:t>Психические расстройства и расстройства поведения</a:t>
            </a:r>
          </a:p>
          <a:p>
            <a:r>
              <a:rPr lang="en-US" sz="1480" dirty="0" smtClean="0"/>
              <a:t>G00-H95 – </a:t>
            </a:r>
            <a:r>
              <a:rPr lang="ru-RU" sz="1480" dirty="0" smtClean="0"/>
              <a:t>Болезни нервной системы + Болезни глаза и его придаточного аппарата + Болезни уха и 	сосцевидного отростка</a:t>
            </a:r>
          </a:p>
          <a:p>
            <a:r>
              <a:rPr lang="en-US" sz="1480" dirty="0" smtClean="0"/>
              <a:t>I00-I99 –</a:t>
            </a:r>
            <a:r>
              <a:rPr lang="ru-RU" sz="1480" dirty="0" smtClean="0"/>
              <a:t>    Болезни системы кровообращения</a:t>
            </a:r>
          </a:p>
          <a:p>
            <a:r>
              <a:rPr lang="en-US" sz="1480" dirty="0" smtClean="0"/>
              <a:t>J00-J99</a:t>
            </a:r>
            <a:r>
              <a:rPr lang="ru-RU" sz="1480" dirty="0" smtClean="0"/>
              <a:t> –   Болезни органов дыхания</a:t>
            </a:r>
          </a:p>
          <a:p>
            <a:r>
              <a:rPr lang="en-US" sz="1480" dirty="0" smtClean="0"/>
              <a:t>K00-K93  </a:t>
            </a:r>
            <a:r>
              <a:rPr lang="ru-RU" sz="1480" dirty="0" smtClean="0"/>
              <a:t>- </a:t>
            </a:r>
            <a:r>
              <a:rPr lang="en-US" sz="1480" dirty="0" smtClean="0"/>
              <a:t> </a:t>
            </a:r>
            <a:r>
              <a:rPr lang="ru-RU" sz="1480" dirty="0" smtClean="0"/>
              <a:t>Болезни органов пищеварения</a:t>
            </a:r>
          </a:p>
          <a:p>
            <a:r>
              <a:rPr lang="en-US" sz="1480" dirty="0" smtClean="0"/>
              <a:t>L00-L</a:t>
            </a:r>
            <a:r>
              <a:rPr lang="ru-RU" sz="1480" dirty="0" smtClean="0"/>
              <a:t>99 –   Болезни кожи и подкожной клетчатки</a:t>
            </a:r>
          </a:p>
          <a:p>
            <a:r>
              <a:rPr lang="en-US" sz="1480" dirty="0" smtClean="0"/>
              <a:t>M00-M99 – </a:t>
            </a:r>
            <a:r>
              <a:rPr lang="ru-RU" sz="1480" dirty="0" smtClean="0"/>
              <a:t>Болезни костно-мышечной системы и соединительной ткани</a:t>
            </a:r>
          </a:p>
          <a:p>
            <a:r>
              <a:rPr lang="en-US" sz="1480" dirty="0" smtClean="0"/>
              <a:t>N00-N</a:t>
            </a:r>
            <a:r>
              <a:rPr lang="ru-RU" sz="1480" dirty="0" smtClean="0"/>
              <a:t>99 –  Болезни мочеполовой системы</a:t>
            </a:r>
          </a:p>
          <a:p>
            <a:r>
              <a:rPr lang="ru-RU" sz="1480" dirty="0" smtClean="0"/>
              <a:t>О00-О99 –  Беременность, роды и послеродовой период</a:t>
            </a:r>
          </a:p>
          <a:p>
            <a:r>
              <a:rPr lang="en-US" sz="1480" dirty="0" smtClean="0"/>
              <a:t>P00-P</a:t>
            </a:r>
            <a:r>
              <a:rPr lang="ru-RU" sz="1480" dirty="0" smtClean="0"/>
              <a:t>96 –   Отдельные состояния, возникающие в перинатальном периоде</a:t>
            </a:r>
          </a:p>
          <a:p>
            <a:r>
              <a:rPr lang="en-US" sz="1480" dirty="0" smtClean="0"/>
              <a:t>Q00-Q</a:t>
            </a:r>
            <a:r>
              <a:rPr lang="ru-RU" sz="1480" dirty="0" smtClean="0"/>
              <a:t>99 –  Врожденные аномалии (пороки развития), деформации и хромосомные нарушения</a:t>
            </a:r>
          </a:p>
          <a:p>
            <a:r>
              <a:rPr lang="en-US" sz="1480" dirty="0" smtClean="0"/>
              <a:t>R00-R99 –</a:t>
            </a:r>
            <a:r>
              <a:rPr lang="ru-RU" sz="1480" dirty="0" smtClean="0"/>
              <a:t>  </a:t>
            </a:r>
            <a:r>
              <a:rPr lang="en-US" sz="1480" dirty="0" smtClean="0"/>
              <a:t> </a:t>
            </a:r>
            <a:r>
              <a:rPr lang="ru-RU" sz="1480" dirty="0" smtClean="0"/>
              <a:t>Симптомы, признаки и отклонения от нормы, выявленные при клинических и лабораторных 	исследованиях, не классифицированные в других рубриках</a:t>
            </a:r>
          </a:p>
          <a:p>
            <a:r>
              <a:rPr lang="en-US" sz="1480" dirty="0" smtClean="0"/>
              <a:t>S00-T98 –</a:t>
            </a:r>
            <a:r>
              <a:rPr lang="ru-RU" sz="1480" dirty="0" smtClean="0"/>
              <a:t>  </a:t>
            </a:r>
            <a:r>
              <a:rPr lang="en-US" sz="1480" dirty="0" smtClean="0"/>
              <a:t> </a:t>
            </a:r>
            <a:r>
              <a:rPr lang="ru-RU" sz="1480" dirty="0" smtClean="0"/>
              <a:t>Травмы, отравления и некоторые другие последствия воздействия внешних причин</a:t>
            </a:r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611479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1276" y="861273"/>
            <a:ext cx="9089424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Таблица № 1000</a:t>
            </a:r>
          </a:p>
          <a:p>
            <a:endParaRPr lang="ru-RU" sz="2800" b="1" dirty="0" smtClean="0"/>
          </a:p>
          <a:p>
            <a:pPr marL="342900" indent="-342900"/>
            <a:endParaRPr lang="ru-RU" sz="1550" dirty="0" smtClean="0"/>
          </a:p>
          <a:p>
            <a:pPr marL="342900" indent="-342900">
              <a:buFont typeface="+mj-lt"/>
              <a:buAutoNum type="arabicPeriod"/>
            </a:pPr>
            <a:endParaRPr lang="ru-RU" sz="155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6126" t="17448" r="16710" b="9635"/>
          <a:stretch>
            <a:fillRect/>
          </a:stretch>
        </p:blipFill>
        <p:spPr bwMode="auto">
          <a:xfrm>
            <a:off x="262703" y="1446597"/>
            <a:ext cx="9643297" cy="48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ъект 2"/>
          <p:cNvSpPr>
            <a:spLocks noGrp="1"/>
          </p:cNvSpPr>
          <p:nvPr>
            <p:ph idx="1"/>
          </p:nvPr>
        </p:nvSpPr>
        <p:spPr>
          <a:xfrm>
            <a:off x="395417" y="972065"/>
            <a:ext cx="9391134" cy="5741773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Clr>
                <a:srgbClr val="779F92"/>
              </a:buClr>
              <a:buSzPct val="75000"/>
              <a:buFont typeface="Wingdings" panose="05000000000000000000" pitchFamily="2" charset="2"/>
              <a:buChar char="n"/>
            </a:pPr>
            <a:r>
              <a:rPr lang="ru-RU" alt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Строка 3 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инвалиды</a:t>
            </a:r>
            <a:r>
              <a:rPr lang="ru-RU" alt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по всем графам – это ликвидаторы, у которых заболевание связано</a:t>
            </a:r>
            <a:r>
              <a:rPr lang="ru-RU" sz="2400" dirty="0"/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ликвидацией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последствий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Чернобыльской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катастрофы </a:t>
            </a:r>
            <a:endParaRPr lang="ru-RU" altLang="ru-RU" sz="2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Clr>
                <a:srgbClr val="779F92"/>
              </a:buClr>
              <a:buSzPct val="75000"/>
              <a:buFont typeface="Wingdings" panose="05000000000000000000" pitchFamily="2" charset="2"/>
              <a:buChar char="n"/>
            </a:pPr>
            <a:endParaRPr lang="ru-RU" altLang="ru-RU" sz="2400" b="1" dirty="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Clr>
                <a:srgbClr val="779F92"/>
              </a:buClr>
              <a:buSzPct val="75000"/>
              <a:buFont typeface="Wingdings" panose="05000000000000000000" pitchFamily="2" charset="2"/>
              <a:buChar char="n"/>
            </a:pP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Строка </a:t>
            </a:r>
            <a:r>
              <a:rPr lang="ru-RU" alt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11 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выехавшие </a:t>
            </a:r>
            <a:r>
              <a:rPr lang="ru-RU" alt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по </a:t>
            </a: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всем графам </a:t>
            </a:r>
            <a:r>
              <a:rPr lang="ru-RU" alt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(из зоны отселения с правом на отселение) </a:t>
            </a:r>
            <a:endParaRPr lang="ru-RU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Clr>
                <a:srgbClr val="779F92"/>
              </a:buClr>
              <a:buSzPct val="75000"/>
              <a:buFont typeface="Wingdings" panose="05000000000000000000" pitchFamily="2" charset="2"/>
              <a:buChar char="n"/>
            </a:pP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Строка </a:t>
            </a:r>
            <a:r>
              <a:rPr lang="ru-RU" alt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12 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военнослужащие</a:t>
            </a:r>
            <a:r>
              <a:rPr lang="ru-RU" alt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по всем графам – это ликвидаторы, </a:t>
            </a:r>
            <a:r>
              <a:rPr lang="ru-RU" alt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которые во время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Чернобыльской катастрофы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военнослужащими (солдаты, прапорщики, офицеры и т.д.)</a:t>
            </a:r>
            <a:endParaRPr lang="ru-RU" altLang="ru-RU" sz="2400" b="1" dirty="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Clr>
                <a:srgbClr val="779F92"/>
              </a:buClr>
              <a:buSzPct val="75000"/>
              <a:buFont typeface="Wingdings" panose="05000000000000000000" pitchFamily="2" charset="2"/>
              <a:buChar char="n"/>
            </a:pP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Строка </a:t>
            </a:r>
            <a:r>
              <a:rPr lang="ru-RU" alt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13 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потомки </a:t>
            </a: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по всем графам </a:t>
            </a:r>
            <a:r>
              <a:rPr lang="ru-RU" alt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это дети ликвидаторов (строки 4,5)</a:t>
            </a:r>
          </a:p>
          <a:p>
            <a:pPr marL="0" indent="0">
              <a:lnSpc>
                <a:spcPct val="80000"/>
              </a:lnSpc>
              <a:buClr>
                <a:srgbClr val="779F92"/>
              </a:buClr>
              <a:buSzPct val="75000"/>
              <a:buNone/>
            </a:pPr>
            <a:endParaRPr lang="ru-RU" altLang="zh-CN" sz="2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Clr>
                <a:srgbClr val="779F92"/>
              </a:buClr>
              <a:buSzPct val="75000"/>
              <a:buNone/>
            </a:pPr>
            <a:r>
              <a:rPr lang="ru-RU" altLang="zh-CN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Строка 1 графа 3 = сумме строк 4,5,6,7,8,9,10,11,13,14,15,16,17,18,19,20,21,22,23,24,25</a:t>
            </a:r>
          </a:p>
          <a:p>
            <a:pPr marL="0" indent="0">
              <a:lnSpc>
                <a:spcPct val="80000"/>
              </a:lnSpc>
              <a:buClr>
                <a:srgbClr val="779F92"/>
              </a:buClr>
              <a:buSzPct val="75000"/>
              <a:buNone/>
            </a:pPr>
            <a:r>
              <a:rPr lang="ru-RU" altLang="zh-CN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(аналогично по всем графам)</a:t>
            </a:r>
          </a:p>
          <a:p>
            <a:pPr marL="0" indent="0">
              <a:lnSpc>
                <a:spcPct val="80000"/>
              </a:lnSpc>
              <a:buClr>
                <a:srgbClr val="779F92"/>
              </a:buClr>
              <a:buSzPct val="75000"/>
              <a:buNone/>
            </a:pPr>
            <a:endParaRPr lang="ru-RU" altLang="zh-CN" sz="18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Clr>
                <a:srgbClr val="779F92"/>
              </a:buClr>
              <a:buSzPct val="75000"/>
              <a:buNone/>
            </a:pPr>
            <a:r>
              <a:rPr lang="ru-RU" altLang="zh-CN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Стр</a:t>
            </a:r>
            <a:r>
              <a:rPr lang="ru-RU" altLang="zh-CN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. 1 </a:t>
            </a:r>
            <a:r>
              <a:rPr lang="ru-RU" altLang="zh-CN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гр.8 = (Стр. 1 гр.3 + стр</a:t>
            </a:r>
            <a:r>
              <a:rPr lang="ru-RU" altLang="zh-CN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. 1 </a:t>
            </a:r>
            <a:r>
              <a:rPr lang="ru-RU" altLang="zh-CN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гр.4) - </a:t>
            </a:r>
            <a:r>
              <a:rPr lang="ru-RU" altLang="zh-CN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стр. 1 </a:t>
            </a:r>
            <a:r>
              <a:rPr lang="ru-RU" altLang="zh-CN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гр.5 - </a:t>
            </a:r>
            <a:r>
              <a:rPr lang="ru-RU" altLang="zh-CN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стр. 1 </a:t>
            </a:r>
            <a:r>
              <a:rPr lang="ru-RU" altLang="zh-CN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гр.6 - </a:t>
            </a:r>
            <a:r>
              <a:rPr lang="ru-RU" altLang="zh-CN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стр. 1 </a:t>
            </a:r>
            <a:r>
              <a:rPr lang="ru-RU" altLang="zh-CN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гр.7 </a:t>
            </a:r>
            <a:endParaRPr lang="ru-RU" altLang="zh-CN" sz="1800" b="1" i="1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62704" y="113270"/>
            <a:ext cx="9359089" cy="780375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2400" b="1" smtClean="0"/>
              <a:t>ОТЧЕТНАЯ ФОРМА ФЕДЕРАЛЬНОГО </a:t>
            </a:r>
            <a:br>
              <a:rPr lang="ru-RU" sz="2400" b="1" smtClean="0"/>
            </a:br>
            <a:r>
              <a:rPr lang="ru-RU" sz="2400" b="1" smtClean="0"/>
              <a:t>СТАТИСТИЧЕСКОГО НАБЛЮДЕНИЯ № 15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20996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74871" y="1870160"/>
            <a:ext cx="837863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Приказ Минздрава России от 23.03.2015 года           № 134н «О формах Национального радиационно-эпидемиологического регистра, порядке верификации информации, включенной в единую федеральную базу данных Национального радиационно-эпидемиологического регистра,            а также доступа к ней»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87423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998838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52475" y="1268627"/>
            <a:ext cx="9001125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Категория учета</a:t>
            </a:r>
          </a:p>
          <a:p>
            <a:r>
              <a:rPr lang="ru-RU" sz="2800" b="1" dirty="0" smtClean="0"/>
              <a:t>ЧАЭС1: ОЛБ </a:t>
            </a:r>
            <a:r>
              <a:rPr lang="ru-RU" sz="2000" b="1" i="1" dirty="0" smtClean="0"/>
              <a:t>(Строка 2 по всем графам)</a:t>
            </a:r>
          </a:p>
          <a:p>
            <a:r>
              <a:rPr lang="ru-RU" sz="2000" dirty="0" smtClean="0"/>
              <a:t>Граждане, получившие или перенесшие лучевую болезнь и другие заболевания, связанные с радиационным воздействием вследствие чернобыльской катастрофы или с работами по ликвидации последствий катастрофы на Чернобыльской АЭС </a:t>
            </a:r>
            <a:r>
              <a:rPr lang="ru-RU" sz="1600" dirty="0" smtClean="0"/>
              <a:t>(пункт 1 части 1 статьи 13 Закона Российской Федерации от 15 мая 1991 г. № 1244-1 «О социальной защите граждан, подвергшихся воздействию радиации вследствие катастрофы на Чернобыльской АЭС») (Ведомости Съезда народных депутатов РСФСР и Верховного Совета РСФСР, 1991, № 21, ст. 699; Собрание законодательства Российской Федерации, 1995, № 48, ст. 4561; 2002, № 30, ст. 3033; 2004, № 35, ст. 3607; 2006, № 6, ст. 637; 2014, № 52, ст. 7539) (далее - Закон Российской Федерации от 15 мая 1991 г. № 1244-1)</a:t>
            </a:r>
            <a:br>
              <a:rPr lang="ru-RU" sz="1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b="1" dirty="0"/>
              <a:t>ЧАЭС2: инвалиды </a:t>
            </a:r>
            <a:r>
              <a:rPr lang="ru-RU" sz="2000" b="1" i="1" dirty="0"/>
              <a:t>(Строка 3 по всем графам)</a:t>
            </a:r>
          </a:p>
          <a:p>
            <a:r>
              <a:rPr lang="ru-RU" b="1" dirty="0">
                <a:solidFill>
                  <a:srgbClr val="FF0000"/>
                </a:solidFill>
              </a:rPr>
              <a:t>Инвалиды</a:t>
            </a:r>
            <a:r>
              <a:rPr lang="ru-RU" dirty="0"/>
              <a:t> вследствие чернобыльской катастрофы это </a:t>
            </a:r>
            <a:r>
              <a:rPr lang="ru-RU" b="1" dirty="0">
                <a:solidFill>
                  <a:srgbClr val="FF0000"/>
                </a:solidFill>
              </a:rPr>
              <a:t>ликвидаторы </a:t>
            </a:r>
            <a:r>
              <a:rPr lang="ru-RU" dirty="0"/>
              <a:t>принимавшие участие в ликвидации последствий катастрофы в пределах зоны отчуждения или занятых на эксплуатации или других работах на Чернобыльской АЭС;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423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71575" y="1685924"/>
            <a:ext cx="7477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95325" y="1143000"/>
            <a:ext cx="885825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ЧАЭС3: ликвидаторы 86-87 </a:t>
            </a:r>
            <a:r>
              <a:rPr lang="ru-RU" sz="2000" b="1" i="1" dirty="0"/>
              <a:t>(Строка </a:t>
            </a:r>
            <a:r>
              <a:rPr lang="ru-RU" sz="2000" b="1" i="1" dirty="0" smtClean="0"/>
              <a:t>4 </a:t>
            </a:r>
            <a:r>
              <a:rPr lang="ru-RU" sz="2000" b="1" i="1" dirty="0"/>
              <a:t>по всем графам)</a:t>
            </a:r>
          </a:p>
          <a:p>
            <a:r>
              <a:rPr lang="ru-RU" sz="1600" dirty="0" smtClean="0"/>
              <a:t>Граждане (в том числе временно направленные или командированные), принимавшие в 1986 - 1987 годах участие в работах по ликвидации последствий чернобыльской катастрофы в пределах зоны отчуждения или занятые в этот период на работах, связанных с эвакуацией населения, материальных ценностей, сельскохозяйственных животных, и на эксплуатации или других работах на Чернобыльской АЭС; военнослужащие и военнообязанные, призванные на специальные сборы и привлеченные в этот период для выполнения работ, связанных с ликвидацией последствий чернобыльской катастрофы в пределах зоны отчуждения, включая летно-подъемный, инженерно-технический составы гражданской авиации, независимо от места дислокации и выполнявшихся работ; лица начальствующего и рядового состава органов внутренних дел, проходившие в 1986 - 1987 годах службу в зоне отчуждения; граждане, в том числе военнослужащие и военнообязанные, призванные на военные сборы и принимавшие участие в 1988 - 1990 годах в работах по объекту «Укрытие»; младший и средний медицинский персонал, врачи и другие работники лечебных учреждений (за исключением лиц, чья профессиональная деятельность связана с работой с любыми видами источников ионизирующих излучений в условиях радиационной обстановки на их рабочем месте, соответствующей профилю проводимой работы), получившие сверхнормативные дозы облучения при оказании медицинской помощи и обслуживании в период с 26 апреля по 30 июня 1986 года лиц, пострадавших в результате чернобыльской катастрофы и являвшихся источником ионизирующих излучений (пункт 3 части 1 статьи 13 Закона Российской Федерации от 15 мая 1991 г. № 1244-1).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7423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ЧАЭС4: ликвидаторы 88-90 </a:t>
            </a:r>
            <a:r>
              <a:rPr lang="ru-RU" sz="2000" b="1" i="1" dirty="0"/>
              <a:t>(Строка </a:t>
            </a:r>
            <a:r>
              <a:rPr lang="ru-RU" sz="2000" b="1" i="1" dirty="0" smtClean="0"/>
              <a:t>5 </a:t>
            </a:r>
            <a:r>
              <a:rPr lang="ru-RU" sz="2000" b="1" i="1" dirty="0"/>
              <a:t>по всем графам)</a:t>
            </a:r>
          </a:p>
          <a:p>
            <a:r>
              <a:rPr lang="ru-RU" dirty="0" smtClean="0"/>
              <a:t>Граждане (в том числе временно направленные или командированные), принимавшие в 1988 - 1990 годах участие в работах по ликвидации последствий чернобыльской катастрофы в пределах зоны отчуждения или занятые в этот период на эксплуатации или других работах на Чернобыльской АЭС; военнослужащие и военнообязанные, призванные на специальные сборы и привлеченные в эти годы к выполнению работ, связанных с ликвидацией последствий чернобыльской катастрофы, независимо от места дислокации и выполнявшихся работ, а также лица начальствующего и рядового состава органов внутренних дел, проходившие в 1988 - 1990 годах службу в зоне отчуждения (пункт 4 части 1 статьи 13 Закона Российской Федерации от 15 мая 1991 г. № 1244-1).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15 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2975" y="1400175"/>
            <a:ext cx="8524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952499" y="1227438"/>
            <a:ext cx="8669294" cy="726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ЧАЭС5: работающие </a:t>
            </a:r>
            <a:r>
              <a:rPr lang="ru-RU" sz="2000" b="1" dirty="0" smtClean="0"/>
              <a:t>(зона отчуждения)</a:t>
            </a:r>
            <a:r>
              <a:rPr lang="ru-RU" sz="2000" b="1" i="1" dirty="0"/>
              <a:t> (Строка </a:t>
            </a:r>
            <a:r>
              <a:rPr lang="ru-RU" sz="2000" b="1" i="1" dirty="0" smtClean="0"/>
              <a:t>6 </a:t>
            </a:r>
            <a:r>
              <a:rPr lang="ru-RU" sz="2000" b="1" i="1" dirty="0"/>
              <a:t>по всем графам)</a:t>
            </a:r>
          </a:p>
          <a:p>
            <a:r>
              <a:rPr lang="ru-RU" dirty="0" smtClean="0"/>
              <a:t>Граждане, занятые на работах в зоне отчуждения (пункт 5 части 1 статьи 13 Закона Российской Федерации от 15 мая 1991 г. № 1244-1).</a:t>
            </a:r>
          </a:p>
          <a:p>
            <a:r>
              <a:rPr lang="ru-RU" sz="2800" b="1" dirty="0" smtClean="0"/>
              <a:t> ЧАЭС6: эвакуированные </a:t>
            </a:r>
            <a:r>
              <a:rPr lang="ru-RU" sz="2000" b="1" i="1" dirty="0"/>
              <a:t>(Строка </a:t>
            </a:r>
            <a:r>
              <a:rPr lang="ru-RU" sz="2000" b="1" i="1" dirty="0" smtClean="0"/>
              <a:t>7 </a:t>
            </a:r>
            <a:r>
              <a:rPr lang="ru-RU" sz="2000" b="1" i="1" dirty="0"/>
              <a:t>по всем графам)</a:t>
            </a:r>
          </a:p>
          <a:p>
            <a:r>
              <a:rPr lang="ru-RU" dirty="0" smtClean="0"/>
              <a:t>Граждане, эвакуированные (в том числе выехавшие добровольно) в 1986 году из зоны отчуждения или переселенные (переселяемые), в том числе выехавшие добровольно, из зоны отселения в 1986 году и в последующие годы, включая детей, в том числе детей, которые в момент эвакуации находились (находятся) в состоянии внутриутробного развития (пункт 6 части 1 статьи 13 Закона Российской Федерации от 15 мая 1991 г. № 1244-1).</a:t>
            </a:r>
          </a:p>
          <a:p>
            <a:r>
              <a:rPr lang="ru-RU" sz="2800" b="1" dirty="0" smtClean="0"/>
              <a:t>ЧАЭС7: проживающие </a:t>
            </a:r>
            <a:r>
              <a:rPr lang="ru-RU" sz="2000" b="1" dirty="0" smtClean="0"/>
              <a:t>(зона с правом на отселение)</a:t>
            </a:r>
            <a:r>
              <a:rPr lang="ru-RU" sz="2000" b="1" i="1" dirty="0"/>
              <a:t> </a:t>
            </a:r>
            <a:endParaRPr lang="ru-RU" sz="2000" b="1" i="1" dirty="0" smtClean="0"/>
          </a:p>
          <a:p>
            <a:r>
              <a:rPr lang="ru-RU" sz="2000" b="1" i="1" dirty="0" smtClean="0"/>
              <a:t>(</a:t>
            </a:r>
            <a:r>
              <a:rPr lang="ru-RU" sz="2000" b="1" i="1" dirty="0"/>
              <a:t>Строка </a:t>
            </a:r>
            <a:r>
              <a:rPr lang="ru-RU" sz="2000" b="1" i="1" dirty="0" smtClean="0"/>
              <a:t>8 </a:t>
            </a:r>
            <a:r>
              <a:rPr lang="ru-RU" sz="2000" b="1" i="1" dirty="0"/>
              <a:t>по всем графам)</a:t>
            </a:r>
          </a:p>
          <a:p>
            <a:r>
              <a:rPr lang="ru-RU" dirty="0" smtClean="0"/>
              <a:t> Граждане, постоянно проживающие (работающие) на территории зоны проживания с правом на отселение (пункт 7 части 1 статьи 13 Закона Российской Федерации от 15 мая 1991 г. № 1244-1).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8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2486</TotalTime>
  <Words>1961</Words>
  <Application>Microsoft Office PowerPoint</Application>
  <PresentationFormat>Лист A4 (210x297 мм)</PresentationFormat>
  <Paragraphs>204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Форма федерального статистического  наблюдения № 15 «Сведения о медицинском наблюдении за состоянием здоровья лиц, зарегистрированных в Национальном радиационно-эпидемиологическом регистре» - НОВАЯ.   </vt:lpstr>
      <vt:lpstr>Презентация PowerPoint</vt:lpstr>
      <vt:lpstr>ОТЧЕТНАЯ ФОРМА ФЕДЕРАЛЬНОГО  СТАТИСТИЧЕСКОГО НАБЛЮДЕНИЯ № 15 </vt:lpstr>
      <vt:lpstr>Презентация PowerPoint</vt:lpstr>
      <vt:lpstr>ОТЧЕТНАЯ ФОРМА ФЕДЕРАЛЬНОГО  СТАТИСТИЧЕСКОГО НАБЛЮДЕНИЯ № 15</vt:lpstr>
      <vt:lpstr>ОТЧЕТНАЯ ФОРМА ФЕДЕРАЛЬНОГО  СТАТИСТИЧЕСКОГО НАБЛЮДЕНИЯ № 15</vt:lpstr>
      <vt:lpstr>ОТЧЕТНАЯ ФОРМА ФЕДЕРАЛЬНОГО  СТАТИСТИЧЕСКОГО НАБЛЮДЕНИЯ № 15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  <vt:lpstr>ОТЧЕТНАЯ ФОРМА ФЕДЕРАЛЬНОГО  СТАТИСТИЧЕСКОГО НАБЛЮДЕНИЯ № 15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С. Сошников</dc:creator>
  <cp:lastModifiedBy>Ерачина Светлана Анатольевна</cp:lastModifiedBy>
  <cp:revision>243</cp:revision>
  <cp:lastPrinted>2014-10-23T08:56:58Z</cp:lastPrinted>
  <dcterms:created xsi:type="dcterms:W3CDTF">2014-09-30T10:01:07Z</dcterms:created>
  <dcterms:modified xsi:type="dcterms:W3CDTF">2016-12-16T13:07:15Z</dcterms:modified>
</cp:coreProperties>
</file>