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0" r:id="rId1"/>
  </p:sldMasterIdLst>
  <p:notesMasterIdLst>
    <p:notesMasterId r:id="rId7"/>
  </p:notesMasterIdLst>
  <p:sldIdLst>
    <p:sldId id="266" r:id="rId2"/>
    <p:sldId id="283" r:id="rId3"/>
    <p:sldId id="281" r:id="rId4"/>
    <p:sldId id="269" r:id="rId5"/>
    <p:sldId id="27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14" autoAdjust="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8"/>
    </p:cViewPr>
  </p:sorterViewPr>
  <p:notesViewPr>
    <p:cSldViewPr>
      <p:cViewPr varScale="1">
        <p:scale>
          <a:sx n="55" d="100"/>
          <a:sy n="55" d="100"/>
        </p:scale>
        <p:origin x="-184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D4B05-D217-44C4-8937-4EC7A23FDF74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7689E-4D9E-4977-9A28-2C32567E42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29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19.12.2016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800" y="704088"/>
            <a:ext cx="8454200" cy="1570750"/>
          </a:xfrm>
        </p:spPr>
        <p:txBody>
          <a:bodyPr>
            <a:normAutofit/>
          </a:bodyPr>
          <a:lstStyle/>
          <a:p>
            <a:pPr algn="ctr"/>
            <a:r>
              <a:rPr lang="ru-RU" altLang="ru-RU" sz="27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altLang="ru-RU" sz="27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 СТАТИСТИЧЕСКОГО </a:t>
            </a:r>
            <a:br>
              <a:rPr lang="ru-RU" altLang="ru-RU" sz="27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№ </a:t>
            </a:r>
            <a:r>
              <a:rPr lang="ru-RU" altLang="ru-RU" sz="27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  <a:endParaRPr lang="ru-RU" sz="2700" u="sng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74838"/>
            <a:ext cx="792088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en-US" alt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ТРАВМАХ, ОТРАВЛЕНИЯХ И НЕКОТОРЫХ ДРУГИХ ПОСЛЕДСТВИЯХ ВОЗДЕЙСТВИЯ ВНЕШНИХ ПРИЧИН»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приказом Росстата от 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2016 г. N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232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СТАТИСТИЧЕСКОГО ИНСТРУМЕНТАРИЯ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МИНИСТЕРСТВОМ ЗДРАВООХРАНЕНИЯ 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</a:t>
            </a: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СТАТИСТИЧЕСКОГО 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В </a:t>
            </a: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ОХРАНЫ 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ЗДОРОВЬЯ»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582" y="-25774"/>
            <a:ext cx="704764" cy="93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8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Форма новая</a:t>
            </a:r>
            <a:endParaRPr lang="ru-RU" sz="2800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>
            <a:normAutofit/>
          </a:bodyPr>
          <a:lstStyle/>
          <a:p>
            <a:pPr marL="0" lvl="0" indent="0" algn="just">
              <a:buClrTx/>
              <a:buSzTx/>
              <a:buNone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Форма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3-х таблиц, содержащих сведения о травмах и других несчастных случаях в следующих возрастных группах:</a:t>
            </a:r>
          </a:p>
          <a:p>
            <a:pPr algn="just">
              <a:buClrTx/>
              <a:buSzTx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1000 – травмы у детей в возрасте    от 0 до 17 лет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включительно;</a:t>
            </a:r>
          </a:p>
          <a:p>
            <a:pPr algn="just">
              <a:buClrTx/>
              <a:buSzTx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2000 – сведения о травмах у взрослого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населения;</a:t>
            </a:r>
            <a:endParaRPr lang="ru-RU"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SzTx/>
            </a:pP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 – сведения о травмах у взрослого населения старше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трудоспособного возраста.</a:t>
            </a:r>
            <a:endParaRPr lang="ru-RU"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Tx/>
              <a:buSzTx/>
              <a:buNone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Все 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таблицы построены однотипно. Каждая таблица содержит 20 граф, в которых приведены некоторые внешние причины повреждений, и 42 строки, отражающие характер повреждений</a:t>
            </a:r>
          </a:p>
          <a:p>
            <a:pPr marL="0" indent="0" algn="just">
              <a:buClrTx/>
              <a:buSzTx/>
              <a:buNone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Травмы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отравления и некоторые другие последствия воздействия внешних причин, представленные в таблицах, по полу не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разделяются. </a:t>
            </a:r>
          </a:p>
          <a:p>
            <a:pPr marL="0" indent="0" algn="just">
              <a:buClrTx/>
              <a:buSzTx/>
              <a:buNone/>
            </a:pP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Необходимо обратить внимание на то, что некоторые графы не заполняются, а некоторые заполняются частично. </a:t>
            </a:r>
            <a:endParaRPr lang="ru-RU"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Tx/>
              <a:buSzTx/>
              <a:buNone/>
            </a:pPr>
            <a:endParaRPr lang="ru-RU" sz="1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Tx/>
              <a:buSzTx/>
              <a:buNone/>
            </a:pPr>
            <a:endParaRPr lang="ru-RU"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582" y="-25774"/>
            <a:ext cx="704764" cy="93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49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err="1">
                <a:solidFill>
                  <a:srgbClr val="ACCBF9">
                    <a:lumMod val="25000"/>
                  </a:srgbClr>
                </a:solidFill>
              </a:rPr>
              <a:t>Внутриформенный</a:t>
            </a:r>
            <a:r>
              <a:rPr lang="ru-RU" sz="2800" b="1" dirty="0">
                <a:solidFill>
                  <a:srgbClr val="ACCBF9">
                    <a:lumMod val="25000"/>
                  </a:srgbClr>
                </a:solidFill>
              </a:rPr>
              <a:t> контроль </a:t>
            </a:r>
            <a:r>
              <a:rPr lang="ru-RU" sz="2800" b="1" dirty="0" smtClean="0">
                <a:solidFill>
                  <a:srgbClr val="ACCBF9">
                    <a:lumMod val="25000"/>
                  </a:srgbClr>
                </a:solidFill>
              </a:rPr>
              <a:t>таблиц</a:t>
            </a:r>
            <a:r>
              <a:rPr lang="en-US" sz="2800" b="1" dirty="0" smtClean="0">
                <a:solidFill>
                  <a:srgbClr val="ACCBF9">
                    <a:lumMod val="25000"/>
                  </a:srgbClr>
                </a:solidFill>
              </a:rPr>
              <a:t> </a:t>
            </a:r>
            <a:br>
              <a:rPr lang="en-US" sz="2800" b="1" dirty="0" smtClean="0">
                <a:solidFill>
                  <a:srgbClr val="ACCBF9">
                    <a:lumMod val="25000"/>
                  </a:srgbClr>
                </a:solidFill>
              </a:rPr>
            </a:br>
            <a:r>
              <a:rPr lang="en-US" sz="2800" b="1" dirty="0" smtClean="0">
                <a:solidFill>
                  <a:srgbClr val="ACCBF9">
                    <a:lumMod val="25000"/>
                  </a:srgbClr>
                </a:solidFill>
              </a:rPr>
              <a:t>1000, 2000, 3000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57,1000,1,04 = 57,1000,1,05+07+13+16+17+18+19+20*</a:t>
            </a:r>
          </a:p>
          <a:p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57,1000,1,05 = 57,1000,2+6+9+13+17+19+21+23+25+27+29+31+32+33+34+35+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+38+40+41+42,05*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аналогично по всем графам данной таблицы.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т.2000 и т.3000 контроль аналогичный т.1000.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57,1000,1,05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57,1000,1,06*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остальных строках гр.5 должна быть &gt; или = гр.6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гр.7 &gt;  гр.8+9+10;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гр.10 &gt; или =  гр.11+12;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гр.13 &gt;  гр.14+15;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аналогично в т.2000 и т.3000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7F8FA9"/>
              </a:buClr>
              <a:buNone/>
            </a:pPr>
            <a:endParaRPr lang="ru-RU" sz="2000" b="1" dirty="0">
              <a:solidFill>
                <a:srgbClr val="ACCBF9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582" y="-25774"/>
            <a:ext cx="704764" cy="93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03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Межформенный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11559" y="1556792"/>
            <a:ext cx="7968877" cy="4824536"/>
          </a:xfrm>
        </p:spPr>
        <p:txBody>
          <a:bodyPr>
            <a:normAutofit/>
          </a:bodyPr>
          <a:lstStyle/>
          <a:p>
            <a:pPr marL="0" lvl="0" indent="0" algn="ctr">
              <a:buClrTx/>
              <a:buSzTx/>
              <a:buNone/>
            </a:pPr>
            <a:r>
              <a:rPr lang="ru-RU" sz="16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Проводится </a:t>
            </a:r>
            <a:r>
              <a:rPr lang="ru-RU" sz="16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формой № 12 «Сведения о числе заболеваний, зарегистрированных у пациентов, проживающих в районе обслуживания медицинской организации</a:t>
            </a:r>
            <a:r>
              <a:rPr lang="ru-RU" sz="16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lvl="0" indent="0">
              <a:buClrTx/>
              <a:buSzTx/>
              <a:buNone/>
            </a:pPr>
            <a:endParaRPr lang="ru-RU" sz="1600" b="1" cap="all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SzTx/>
            </a:pP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число травм у детей (0-17 лет включительно), зарегистрированных в форме № 57 (строка 1, графа 4, таблица 1000), должно быть равно сумме общего числа травм, </a:t>
            </a: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зарегистрированных </a:t>
            </a: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форме № 12 в строке 20, графа 4 в таблицах 1000 и 2000</a:t>
            </a: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ClrTx/>
              <a:buSzTx/>
              <a:buNone/>
            </a:pPr>
            <a:endParaRPr lang="ru-RU" sz="1400" b="1" cap="all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SzTx/>
            </a:pP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число травм у взрослых, зарегистрированных в форме № 57</a:t>
            </a:r>
          </a:p>
          <a:p>
            <a:pPr marL="0" lvl="0" indent="0" algn="just">
              <a:buClrTx/>
              <a:buSzTx/>
              <a:buNone/>
            </a:pP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(</a:t>
            </a: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таблица 2000, строка 1, графа 4), должно            быть равным или </a:t>
            </a: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чуть </a:t>
            </a:r>
          </a:p>
          <a:p>
            <a:pPr marL="0" lvl="0" indent="0" algn="just">
              <a:buClrTx/>
              <a:buSzTx/>
              <a:buNone/>
            </a:pP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меньше </a:t>
            </a: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 числа    травм, зарегистрированных в форме № 12 </a:t>
            </a:r>
            <a:endParaRPr lang="ru-RU" sz="1400" b="1" cap="all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ClrTx/>
              <a:buSzTx/>
              <a:buNone/>
            </a:pP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cap="all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таблица 3000, строка 20, графа </a:t>
            </a:r>
            <a:r>
              <a:rPr lang="ru-RU" sz="1400" b="1" cap="all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b="1" cap="all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b="1" cap="all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SzTx/>
            </a:pPr>
            <a:r>
              <a:rPr lang="ru-RU" sz="1400" b="1" cap="al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число травм у взрослых  старше трудоспособного возраста,     зарегистрированных  в форме № 57 (строка 1, графа 4, таблица 3000),  должно быть равным или чуть меньше общего числа травм, зарегистрированных в форме № 12 (строка 20, графа 4, таблица 4000)</a:t>
            </a:r>
          </a:p>
          <a:p>
            <a:pPr marL="0" lvl="0" indent="0">
              <a:buClrTx/>
              <a:buSzTx/>
              <a:buNone/>
            </a:pPr>
            <a:endParaRPr lang="ru-RU" sz="1800" b="1" cap="all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1675" cy="90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89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1675" cy="90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859340"/>
            <a:ext cx="806489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</a:rPr>
              <a:t>РАЙОНАМ !!!</a:t>
            </a:r>
            <a:endParaRPr lang="en-US" sz="2000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u="sng" dirty="0" smtClean="0">
                <a:solidFill>
                  <a:srgbClr val="FF0000"/>
                </a:solidFill>
              </a:rPr>
              <a:t>Сдают  </a:t>
            </a:r>
            <a:r>
              <a:rPr lang="ru-RU" b="1" u="sng" dirty="0">
                <a:solidFill>
                  <a:srgbClr val="FF0000"/>
                </a:solidFill>
              </a:rPr>
              <a:t>на бумажном </a:t>
            </a:r>
            <a:r>
              <a:rPr lang="ru-RU" b="1" u="sng" dirty="0" smtClean="0">
                <a:solidFill>
                  <a:srgbClr val="FF0000"/>
                </a:solidFill>
              </a:rPr>
              <a:t>носителе</a:t>
            </a:r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заполненные формы по всем своим структурным подразделениям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(районная больница, участковые больницы, врачебные амбулатории, кабинеты врача общей практики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 т.д.)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+ СВОД по району + СВОД «СЕЛО».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rgbClr val="FF0000"/>
                </a:solidFill>
              </a:rPr>
              <a:t>Сдают в электронном варианте только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: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1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 СВОД по району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2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 СВОД «СЕЛО» </a:t>
            </a:r>
          </a:p>
          <a:p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9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1217</TotalTime>
  <Words>478</Words>
  <Application>Microsoft Office PowerPoint</Application>
  <PresentationFormat>Экран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ФОРМА ФЕДЕРАЛЬНОГО  СТАТИСТИЧЕСКОГО  НАБЛЮДЕНИЯ № 57</vt:lpstr>
      <vt:lpstr>Форма новая</vt:lpstr>
      <vt:lpstr>Внутриформенный контроль таблиц  1000, 2000, 3000</vt:lpstr>
      <vt:lpstr>Межформенный контроль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Разумейко Наталья Николаевна</dc:creator>
  <cp:lastModifiedBy>Разумейко Наталья Николаевна</cp:lastModifiedBy>
  <cp:revision>64</cp:revision>
  <dcterms:created xsi:type="dcterms:W3CDTF">2016-11-11T07:22:53Z</dcterms:created>
  <dcterms:modified xsi:type="dcterms:W3CDTF">2016-12-19T12:43:24Z</dcterms:modified>
</cp:coreProperties>
</file>